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rawing5.xml" ContentType="application/vnd.ms-office.drawingml.diagramDrawing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notesSlides/notesSlide3.xml" ContentType="application/vnd.openxmlformats-officedocument.presentationml.notesSlide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28"/>
  </p:notesMasterIdLst>
  <p:handoutMasterIdLst>
    <p:handoutMasterId r:id="rId29"/>
  </p:handoutMasterIdLst>
  <p:sldIdLst>
    <p:sldId id="256" r:id="rId2"/>
    <p:sldId id="279" r:id="rId3"/>
    <p:sldId id="295" r:id="rId4"/>
    <p:sldId id="311" r:id="rId5"/>
    <p:sldId id="293" r:id="rId6"/>
    <p:sldId id="317" r:id="rId7"/>
    <p:sldId id="309" r:id="rId8"/>
    <p:sldId id="310" r:id="rId9"/>
    <p:sldId id="263" r:id="rId10"/>
    <p:sldId id="261" r:id="rId11"/>
    <p:sldId id="286" r:id="rId12"/>
    <p:sldId id="291" r:id="rId13"/>
    <p:sldId id="318" r:id="rId14"/>
    <p:sldId id="282" r:id="rId15"/>
    <p:sldId id="314" r:id="rId16"/>
    <p:sldId id="274" r:id="rId17"/>
    <p:sldId id="265" r:id="rId18"/>
    <p:sldId id="283" r:id="rId19"/>
    <p:sldId id="270" r:id="rId20"/>
    <p:sldId id="267" r:id="rId21"/>
    <p:sldId id="268" r:id="rId22"/>
    <p:sldId id="269" r:id="rId23"/>
    <p:sldId id="312" r:id="rId24"/>
    <p:sldId id="313" r:id="rId25"/>
    <p:sldId id="315" r:id="rId26"/>
    <p:sldId id="280" r:id="rId27"/>
  </p:sldIdLst>
  <p:sldSz cx="9144000" cy="6858000" type="screen4x3"/>
  <p:notesSz cx="6815138" cy="98234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7FBBD"/>
    <a:srgbClr val="F5EE93"/>
    <a:srgbClr val="FF9F9F"/>
    <a:srgbClr val="DDF0C8"/>
    <a:srgbClr val="9BE997"/>
    <a:srgbClr val="DCC4EE"/>
    <a:srgbClr val="E1CCF0"/>
    <a:srgbClr val="EBDFF5"/>
    <a:srgbClr val="EDE2F6"/>
    <a:srgbClr val="F9F6FC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F1AB2-1976-4502-BF36-3FF5EA218861}" styleName="Средний стиль 4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2425" autoAdjust="0"/>
    <p:restoredTop sz="94660"/>
  </p:normalViewPr>
  <p:slideViewPr>
    <p:cSldViewPr>
      <p:cViewPr varScale="1">
        <p:scale>
          <a:sx n="107" d="100"/>
          <a:sy n="107" d="100"/>
        </p:scale>
        <p:origin x="-101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9E8B490-38EF-4CFA-BA53-B373B7EFEFAF}" type="doc">
      <dgm:prSet loTypeId="urn:microsoft.com/office/officeart/2005/8/layout/radial4" loCatId="relationship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54DCD4F-A530-40D7-B42E-9866C0F97B1F}">
      <dgm:prSet phldrT="[Текст]"/>
      <dgm:spPr>
        <a:solidFill>
          <a:schemeClr val="accent3">
            <a:lumMod val="40000"/>
            <a:lumOff val="60000"/>
          </a:schemeClr>
        </a:solidFill>
      </dgm:spPr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Европейский Север</a:t>
          </a:r>
          <a:endParaRPr lang="ru-RU" b="1" dirty="0">
            <a:solidFill>
              <a:schemeClr val="tx1"/>
            </a:solidFill>
          </a:endParaRPr>
        </a:p>
      </dgm:t>
    </dgm:pt>
    <dgm:pt modelId="{836E0BC1-84D3-4BF0-BBF6-F3ECAE97F88D}" type="parTrans" cxnId="{B1EED1CC-09AD-45A9-9B9A-8E3DCB375A91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8AFACF43-D198-4A3C-9210-2F834638BEDC}" type="sibTrans" cxnId="{B1EED1CC-09AD-45A9-9B9A-8E3DCB375A91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CDDE8480-C5E7-4077-8D1C-865E6F75E506}">
      <dgm:prSet phldrT="[Текст]" custT="1"/>
      <dgm:spPr>
        <a:solidFill>
          <a:schemeClr val="accent3">
            <a:lumMod val="40000"/>
            <a:lumOff val="60000"/>
          </a:schemeClr>
        </a:solidFill>
      </dgm:spPr>
      <dgm:t>
        <a:bodyPr/>
        <a:lstStyle/>
        <a:p>
          <a:pPr defTabSz="2711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dirty="0" smtClean="0">
              <a:solidFill>
                <a:schemeClr val="tx1"/>
              </a:solidFill>
            </a:rPr>
            <a:t>Архангельская область</a:t>
          </a:r>
          <a:endParaRPr lang="ru-RU" sz="1600" b="1" dirty="0">
            <a:solidFill>
              <a:schemeClr val="tx1"/>
            </a:solidFill>
          </a:endParaRPr>
        </a:p>
      </dgm:t>
    </dgm:pt>
    <dgm:pt modelId="{431D9387-9387-4861-9AD6-6B0BE77CC1E5}" type="parTrans" cxnId="{3E9D76A8-CD68-4ABC-B960-E44714943F07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5C1C4CC3-5A67-42C2-998A-D389FB6EC233}" type="sibTrans" cxnId="{3E9D76A8-CD68-4ABC-B960-E44714943F07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F8CD983F-985C-49F7-B720-C1B03CDA7177}">
      <dgm:prSet phldrT="[Текст]" custT="1"/>
      <dgm:spPr>
        <a:solidFill>
          <a:schemeClr val="accent3">
            <a:lumMod val="40000"/>
            <a:lumOff val="60000"/>
          </a:schemeClr>
        </a:solidFill>
      </dgm:spPr>
      <dgm:t>
        <a:bodyPr/>
        <a:lstStyle/>
        <a:p>
          <a:r>
            <a:rPr lang="ru-RU" sz="1600" b="1" dirty="0" smtClean="0">
              <a:solidFill>
                <a:schemeClr val="tx1"/>
              </a:solidFill>
            </a:rPr>
            <a:t>Республика</a:t>
          </a:r>
        </a:p>
        <a:p>
          <a:r>
            <a:rPr lang="ru-RU" sz="1600" b="1" dirty="0" smtClean="0">
              <a:solidFill>
                <a:schemeClr val="tx1"/>
              </a:solidFill>
            </a:rPr>
            <a:t>Коми</a:t>
          </a:r>
          <a:endParaRPr lang="ru-RU" sz="1600" b="1" dirty="0">
            <a:solidFill>
              <a:schemeClr val="tx1"/>
            </a:solidFill>
          </a:endParaRPr>
        </a:p>
      </dgm:t>
    </dgm:pt>
    <dgm:pt modelId="{49C646CA-0600-481F-89F2-F5A9AC41D87D}" type="parTrans" cxnId="{A8884E80-7AAC-4A46-A4FF-91DABF03FD52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7D18A361-A0F6-40B9-9C06-69E1F0475BD4}" type="sibTrans" cxnId="{A8884E80-7AAC-4A46-A4FF-91DABF03FD52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EF9F233E-4A9D-4426-AC0B-680773B2BA02}">
      <dgm:prSet phldrT="[Текст]" custT="1"/>
      <dgm:spPr>
        <a:solidFill>
          <a:schemeClr val="accent3">
            <a:lumMod val="40000"/>
            <a:lumOff val="60000"/>
          </a:schemeClr>
        </a:solidFill>
      </dgm:spPr>
      <dgm:t>
        <a:bodyPr/>
        <a:lstStyle/>
        <a:p>
          <a:r>
            <a:rPr lang="ru-RU" sz="1600" b="1" dirty="0" smtClean="0">
              <a:solidFill>
                <a:schemeClr val="tx1"/>
              </a:solidFill>
            </a:rPr>
            <a:t>Мурманская </a:t>
          </a:r>
          <a:r>
            <a:rPr lang="ru-RU" sz="1800" b="1" dirty="0" smtClean="0">
              <a:solidFill>
                <a:schemeClr val="tx1"/>
              </a:solidFill>
            </a:rPr>
            <a:t>область</a:t>
          </a:r>
          <a:endParaRPr lang="ru-RU" sz="1600" b="1" dirty="0">
            <a:solidFill>
              <a:schemeClr val="tx1"/>
            </a:solidFill>
          </a:endParaRPr>
        </a:p>
      </dgm:t>
    </dgm:pt>
    <dgm:pt modelId="{B093BA27-CF09-4A3C-8404-0322785D21F7}" type="parTrans" cxnId="{9886D3D1-D1F8-4F51-951D-9D2C0CB1F1AB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D1D6CFE9-7141-4F10-95D6-004D5CC262B6}" type="sibTrans" cxnId="{9886D3D1-D1F8-4F51-951D-9D2C0CB1F1AB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A1BB1408-8F04-44D3-BFC4-091F8F22D8F5}">
      <dgm:prSet custT="1"/>
      <dgm:spPr>
        <a:solidFill>
          <a:schemeClr val="accent3">
            <a:lumMod val="40000"/>
            <a:lumOff val="60000"/>
          </a:schemeClr>
        </a:solidFill>
      </dgm:spPr>
      <dgm:t>
        <a:bodyPr/>
        <a:lstStyle/>
        <a:p>
          <a:r>
            <a:rPr lang="ru-RU" sz="1600" b="1" dirty="0" smtClean="0">
              <a:solidFill>
                <a:schemeClr val="tx1"/>
              </a:solidFill>
            </a:rPr>
            <a:t>Республика Карелия</a:t>
          </a:r>
          <a:endParaRPr lang="ru-RU" sz="1600" b="1" dirty="0">
            <a:solidFill>
              <a:schemeClr val="tx1"/>
            </a:solidFill>
          </a:endParaRPr>
        </a:p>
      </dgm:t>
    </dgm:pt>
    <dgm:pt modelId="{317AB3BA-D929-4AD9-B031-16988D9AF4AE}" type="parTrans" cxnId="{C7BC1B30-1FA0-4B21-B28C-A78DE613C1FF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9E805D76-8E8C-41FE-97CF-3AA0302E8CB1}" type="sibTrans" cxnId="{C7BC1B30-1FA0-4B21-B28C-A78DE613C1FF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82C1F064-C0B2-4327-BE48-DF62D6F8E4F6}">
      <dgm:prSet custT="1"/>
      <dgm:spPr>
        <a:solidFill>
          <a:schemeClr val="accent3">
            <a:lumMod val="40000"/>
            <a:lumOff val="60000"/>
          </a:schemeClr>
        </a:solidFill>
      </dgm:spPr>
      <dgm:t>
        <a:bodyPr/>
        <a:lstStyle/>
        <a:p>
          <a:r>
            <a:rPr lang="ru-RU" sz="1600" b="1" dirty="0" smtClean="0">
              <a:solidFill>
                <a:schemeClr val="tx1"/>
              </a:solidFill>
            </a:rPr>
            <a:t>Ненецкий</a:t>
          </a:r>
          <a:r>
            <a:rPr lang="ru-RU" sz="2300" b="1" dirty="0" smtClean="0">
              <a:solidFill>
                <a:schemeClr val="tx1"/>
              </a:solidFill>
            </a:rPr>
            <a:t> </a:t>
          </a:r>
          <a:r>
            <a:rPr lang="ru-RU" sz="1600" b="1" dirty="0" smtClean="0">
              <a:solidFill>
                <a:schemeClr val="tx1"/>
              </a:solidFill>
            </a:rPr>
            <a:t>АО</a:t>
          </a:r>
          <a:endParaRPr lang="ru-RU" sz="1600" b="1" dirty="0">
            <a:solidFill>
              <a:schemeClr val="tx1"/>
            </a:solidFill>
          </a:endParaRPr>
        </a:p>
      </dgm:t>
    </dgm:pt>
    <dgm:pt modelId="{FCB3BDB5-5B4B-4DB8-8AA1-C59E6C0C77BC}" type="parTrans" cxnId="{B4153BAD-A9A5-4585-86F9-9EB0A4F82EAE}">
      <dgm:prSet/>
      <dgm:spPr/>
      <dgm:t>
        <a:bodyPr/>
        <a:lstStyle/>
        <a:p>
          <a:endParaRPr lang="ru-RU"/>
        </a:p>
      </dgm:t>
    </dgm:pt>
    <dgm:pt modelId="{5F9F46F4-D947-40EB-A6FF-39D6D7A2337C}" type="sibTrans" cxnId="{B4153BAD-A9A5-4585-86F9-9EB0A4F82EAE}">
      <dgm:prSet/>
      <dgm:spPr/>
      <dgm:t>
        <a:bodyPr/>
        <a:lstStyle/>
        <a:p>
          <a:endParaRPr lang="ru-RU"/>
        </a:p>
      </dgm:t>
    </dgm:pt>
    <dgm:pt modelId="{6AE9FEF7-AC1A-4136-BDA1-1395AC7682A9}" type="pres">
      <dgm:prSet presAssocID="{29E8B490-38EF-4CFA-BA53-B373B7EFEFAF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487A5FD-5867-4B13-8D3B-E53C81A0610C}" type="pres">
      <dgm:prSet presAssocID="{554DCD4F-A530-40D7-B42E-9866C0F97B1F}" presName="centerShape" presStyleLbl="node0" presStyleIdx="0" presStyleCnt="1" custScaleX="192582" custScaleY="201622" custLinFactNeighborX="-1616" custLinFactNeighborY="-17299"/>
      <dgm:spPr/>
      <dgm:t>
        <a:bodyPr/>
        <a:lstStyle/>
        <a:p>
          <a:endParaRPr lang="ru-RU"/>
        </a:p>
      </dgm:t>
    </dgm:pt>
    <dgm:pt modelId="{736D5603-13D3-4803-95F9-9C40BFEFA3E7}" type="pres">
      <dgm:prSet presAssocID="{431D9387-9387-4861-9AD6-6B0BE77CC1E5}" presName="parTrans" presStyleLbl="bgSibTrans2D1" presStyleIdx="0" presStyleCnt="5" custLinFactY="-83848" custLinFactNeighborX="-31047" custLinFactNeighborY="-100000"/>
      <dgm:spPr/>
      <dgm:t>
        <a:bodyPr/>
        <a:lstStyle/>
        <a:p>
          <a:endParaRPr lang="ru-RU"/>
        </a:p>
      </dgm:t>
    </dgm:pt>
    <dgm:pt modelId="{8D181391-CAFA-47F6-B8EE-A5770355E08C}" type="pres">
      <dgm:prSet presAssocID="{CDDE8480-C5E7-4077-8D1C-865E6F75E506}" presName="node" presStyleLbl="node1" presStyleIdx="0" presStyleCnt="5" custScaleX="177595" custScaleY="137172" custRadScaleRad="112547" custRadScaleInc="-8137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75CB189-EAAC-49B1-80E9-51E27C7E055E}" type="pres">
      <dgm:prSet presAssocID="{FCB3BDB5-5B4B-4DB8-8AA1-C59E6C0C77BC}" presName="parTrans" presStyleLbl="bgSibTrans2D1" presStyleIdx="1" presStyleCnt="5"/>
      <dgm:spPr/>
      <dgm:t>
        <a:bodyPr/>
        <a:lstStyle/>
        <a:p>
          <a:endParaRPr lang="ru-RU"/>
        </a:p>
      </dgm:t>
    </dgm:pt>
    <dgm:pt modelId="{D65E4B1D-1DC6-4C40-AE63-320E9114E2BB}" type="pres">
      <dgm:prSet presAssocID="{82C1F064-C0B2-4327-BE48-DF62D6F8E4F6}" presName="node" presStyleLbl="node1" presStyleIdx="1" presStyleCnt="5" custScaleX="196715" custScaleY="63512" custRadScaleRad="118444" custRadScaleInc="-36804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1223816-84F8-4575-B822-27F5BF00B079}" type="pres">
      <dgm:prSet presAssocID="{317AB3BA-D929-4AD9-B031-16988D9AF4AE}" presName="parTrans" presStyleLbl="bgSibTrans2D1" presStyleIdx="2" presStyleCnt="5"/>
      <dgm:spPr/>
      <dgm:t>
        <a:bodyPr/>
        <a:lstStyle/>
        <a:p>
          <a:endParaRPr lang="ru-RU"/>
        </a:p>
      </dgm:t>
    </dgm:pt>
    <dgm:pt modelId="{02EF826E-0B67-4FAF-9D3A-1D5388A3CBFE}" type="pres">
      <dgm:prSet presAssocID="{A1BB1408-8F04-44D3-BFC4-091F8F22D8F5}" presName="node" presStyleLbl="node1" presStyleIdx="2" presStyleCnt="5" custScaleX="145553" custScaleY="130523" custRadScaleRad="175301" custRadScaleInc="-6681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07E74DB-1E46-44AD-B0B7-8471452DF012}" type="pres">
      <dgm:prSet presAssocID="{49C646CA-0600-481F-89F2-F5A9AC41D87D}" presName="parTrans" presStyleLbl="bgSibTrans2D1" presStyleIdx="3" presStyleCnt="5"/>
      <dgm:spPr/>
      <dgm:t>
        <a:bodyPr/>
        <a:lstStyle/>
        <a:p>
          <a:endParaRPr lang="ru-RU"/>
        </a:p>
      </dgm:t>
    </dgm:pt>
    <dgm:pt modelId="{65EDBBA8-BCE3-4D8B-B42D-8BE18E697491}" type="pres">
      <dgm:prSet presAssocID="{F8CD983F-985C-49F7-B720-C1B03CDA7177}" presName="node" presStyleLbl="node1" presStyleIdx="3" presStyleCnt="5" custScaleX="152271" custScaleY="130513" custRadScaleRad="178289" custRadScaleInc="-5538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3FE95CA-B5DB-4F86-82F9-BF438DCBDC71}" type="pres">
      <dgm:prSet presAssocID="{B093BA27-CF09-4A3C-8404-0322785D21F7}" presName="parTrans" presStyleLbl="bgSibTrans2D1" presStyleIdx="4" presStyleCnt="5" custLinFactY="-62133" custLinFactNeighborX="35924" custLinFactNeighborY="-100000"/>
      <dgm:spPr/>
      <dgm:t>
        <a:bodyPr/>
        <a:lstStyle/>
        <a:p>
          <a:endParaRPr lang="ru-RU"/>
        </a:p>
      </dgm:t>
    </dgm:pt>
    <dgm:pt modelId="{4806C582-9079-45A9-A3DD-A59C497CCBD7}" type="pres">
      <dgm:prSet presAssocID="{EF9F233E-4A9D-4426-AC0B-680773B2BA02}" presName="node" presStyleLbl="node1" presStyleIdx="4" presStyleCnt="5" custScaleX="154700" custScaleY="138241" custRadScaleRad="98815" custRadScaleInc="8530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E9D76A8-CD68-4ABC-B960-E44714943F07}" srcId="{554DCD4F-A530-40D7-B42E-9866C0F97B1F}" destId="{CDDE8480-C5E7-4077-8D1C-865E6F75E506}" srcOrd="0" destOrd="0" parTransId="{431D9387-9387-4861-9AD6-6B0BE77CC1E5}" sibTransId="{5C1C4CC3-5A67-42C2-998A-D389FB6EC233}"/>
    <dgm:cxn modelId="{8E86CAB9-478F-4169-90CA-CD7E05FDCC18}" type="presOf" srcId="{49C646CA-0600-481F-89F2-F5A9AC41D87D}" destId="{907E74DB-1E46-44AD-B0B7-8471452DF012}" srcOrd="0" destOrd="0" presId="urn:microsoft.com/office/officeart/2005/8/layout/radial4"/>
    <dgm:cxn modelId="{B4153BAD-A9A5-4585-86F9-9EB0A4F82EAE}" srcId="{554DCD4F-A530-40D7-B42E-9866C0F97B1F}" destId="{82C1F064-C0B2-4327-BE48-DF62D6F8E4F6}" srcOrd="1" destOrd="0" parTransId="{FCB3BDB5-5B4B-4DB8-8AA1-C59E6C0C77BC}" sibTransId="{5F9F46F4-D947-40EB-A6FF-39D6D7A2337C}"/>
    <dgm:cxn modelId="{DF82825F-D51A-4E39-AE1C-B76D16C6B092}" type="presOf" srcId="{EF9F233E-4A9D-4426-AC0B-680773B2BA02}" destId="{4806C582-9079-45A9-A3DD-A59C497CCBD7}" srcOrd="0" destOrd="0" presId="urn:microsoft.com/office/officeart/2005/8/layout/radial4"/>
    <dgm:cxn modelId="{BDE9A07E-6376-4C5B-904A-F405097A606D}" type="presOf" srcId="{431D9387-9387-4861-9AD6-6B0BE77CC1E5}" destId="{736D5603-13D3-4803-95F9-9C40BFEFA3E7}" srcOrd="0" destOrd="0" presId="urn:microsoft.com/office/officeart/2005/8/layout/radial4"/>
    <dgm:cxn modelId="{CA338CC6-6B25-45B7-AF41-14345434BA24}" type="presOf" srcId="{A1BB1408-8F04-44D3-BFC4-091F8F22D8F5}" destId="{02EF826E-0B67-4FAF-9D3A-1D5388A3CBFE}" srcOrd="0" destOrd="0" presId="urn:microsoft.com/office/officeart/2005/8/layout/radial4"/>
    <dgm:cxn modelId="{9C4BB22A-E352-4012-BE3A-DF11503C2853}" type="presOf" srcId="{317AB3BA-D929-4AD9-B031-16988D9AF4AE}" destId="{A1223816-84F8-4575-B822-27F5BF00B079}" srcOrd="0" destOrd="0" presId="urn:microsoft.com/office/officeart/2005/8/layout/radial4"/>
    <dgm:cxn modelId="{F9F49638-CF8A-4FCA-B3C8-D655BC875919}" type="presOf" srcId="{CDDE8480-C5E7-4077-8D1C-865E6F75E506}" destId="{8D181391-CAFA-47F6-B8EE-A5770355E08C}" srcOrd="0" destOrd="0" presId="urn:microsoft.com/office/officeart/2005/8/layout/radial4"/>
    <dgm:cxn modelId="{B026F36F-8244-40DF-91B0-2C238A9A2F6E}" type="presOf" srcId="{B093BA27-CF09-4A3C-8404-0322785D21F7}" destId="{13FE95CA-B5DB-4F86-82F9-BF438DCBDC71}" srcOrd="0" destOrd="0" presId="urn:microsoft.com/office/officeart/2005/8/layout/radial4"/>
    <dgm:cxn modelId="{A8884E80-7AAC-4A46-A4FF-91DABF03FD52}" srcId="{554DCD4F-A530-40D7-B42E-9866C0F97B1F}" destId="{F8CD983F-985C-49F7-B720-C1B03CDA7177}" srcOrd="3" destOrd="0" parTransId="{49C646CA-0600-481F-89F2-F5A9AC41D87D}" sibTransId="{7D18A361-A0F6-40B9-9C06-69E1F0475BD4}"/>
    <dgm:cxn modelId="{FE0F48FD-4A4F-4BD3-AD28-27571A760A61}" type="presOf" srcId="{FCB3BDB5-5B4B-4DB8-8AA1-C59E6C0C77BC}" destId="{C75CB189-EAAC-49B1-80E9-51E27C7E055E}" srcOrd="0" destOrd="0" presId="urn:microsoft.com/office/officeart/2005/8/layout/radial4"/>
    <dgm:cxn modelId="{B1EED1CC-09AD-45A9-9B9A-8E3DCB375A91}" srcId="{29E8B490-38EF-4CFA-BA53-B373B7EFEFAF}" destId="{554DCD4F-A530-40D7-B42E-9866C0F97B1F}" srcOrd="0" destOrd="0" parTransId="{836E0BC1-84D3-4BF0-BBF6-F3ECAE97F88D}" sibTransId="{8AFACF43-D198-4A3C-9210-2F834638BEDC}"/>
    <dgm:cxn modelId="{C2DB5902-419F-419C-9D78-E249BC98CC89}" type="presOf" srcId="{82C1F064-C0B2-4327-BE48-DF62D6F8E4F6}" destId="{D65E4B1D-1DC6-4C40-AE63-320E9114E2BB}" srcOrd="0" destOrd="0" presId="urn:microsoft.com/office/officeart/2005/8/layout/radial4"/>
    <dgm:cxn modelId="{9886D3D1-D1F8-4F51-951D-9D2C0CB1F1AB}" srcId="{554DCD4F-A530-40D7-B42E-9866C0F97B1F}" destId="{EF9F233E-4A9D-4426-AC0B-680773B2BA02}" srcOrd="4" destOrd="0" parTransId="{B093BA27-CF09-4A3C-8404-0322785D21F7}" sibTransId="{D1D6CFE9-7141-4F10-95D6-004D5CC262B6}"/>
    <dgm:cxn modelId="{A7D744E5-737D-4F3D-AD79-428CC7CD48AF}" type="presOf" srcId="{29E8B490-38EF-4CFA-BA53-B373B7EFEFAF}" destId="{6AE9FEF7-AC1A-4136-BDA1-1395AC7682A9}" srcOrd="0" destOrd="0" presId="urn:microsoft.com/office/officeart/2005/8/layout/radial4"/>
    <dgm:cxn modelId="{38741218-8280-4AD8-944D-7A8B8149D3A8}" type="presOf" srcId="{F8CD983F-985C-49F7-B720-C1B03CDA7177}" destId="{65EDBBA8-BCE3-4D8B-B42D-8BE18E697491}" srcOrd="0" destOrd="0" presId="urn:microsoft.com/office/officeart/2005/8/layout/radial4"/>
    <dgm:cxn modelId="{16A89222-9F38-4B43-8A36-B56EC1FCC6A2}" type="presOf" srcId="{554DCD4F-A530-40D7-B42E-9866C0F97B1F}" destId="{6487A5FD-5867-4B13-8D3B-E53C81A0610C}" srcOrd="0" destOrd="0" presId="urn:microsoft.com/office/officeart/2005/8/layout/radial4"/>
    <dgm:cxn modelId="{C7BC1B30-1FA0-4B21-B28C-A78DE613C1FF}" srcId="{554DCD4F-A530-40D7-B42E-9866C0F97B1F}" destId="{A1BB1408-8F04-44D3-BFC4-091F8F22D8F5}" srcOrd="2" destOrd="0" parTransId="{317AB3BA-D929-4AD9-B031-16988D9AF4AE}" sibTransId="{9E805D76-8E8C-41FE-97CF-3AA0302E8CB1}"/>
    <dgm:cxn modelId="{2878F5A3-3887-418A-8B79-36952610753F}" type="presParOf" srcId="{6AE9FEF7-AC1A-4136-BDA1-1395AC7682A9}" destId="{6487A5FD-5867-4B13-8D3B-E53C81A0610C}" srcOrd="0" destOrd="0" presId="urn:microsoft.com/office/officeart/2005/8/layout/radial4"/>
    <dgm:cxn modelId="{0812959F-158E-4361-9E0C-1E00553A497A}" type="presParOf" srcId="{6AE9FEF7-AC1A-4136-BDA1-1395AC7682A9}" destId="{736D5603-13D3-4803-95F9-9C40BFEFA3E7}" srcOrd="1" destOrd="0" presId="urn:microsoft.com/office/officeart/2005/8/layout/radial4"/>
    <dgm:cxn modelId="{E7E6F0DA-707B-4827-89DC-C48D3C7B1F7B}" type="presParOf" srcId="{6AE9FEF7-AC1A-4136-BDA1-1395AC7682A9}" destId="{8D181391-CAFA-47F6-B8EE-A5770355E08C}" srcOrd="2" destOrd="0" presId="urn:microsoft.com/office/officeart/2005/8/layout/radial4"/>
    <dgm:cxn modelId="{26B09A4C-4464-469C-8E53-EF2B2829B978}" type="presParOf" srcId="{6AE9FEF7-AC1A-4136-BDA1-1395AC7682A9}" destId="{C75CB189-EAAC-49B1-80E9-51E27C7E055E}" srcOrd="3" destOrd="0" presId="urn:microsoft.com/office/officeart/2005/8/layout/radial4"/>
    <dgm:cxn modelId="{C08F2705-49CA-4A15-8B9D-75EFD2D3042F}" type="presParOf" srcId="{6AE9FEF7-AC1A-4136-BDA1-1395AC7682A9}" destId="{D65E4B1D-1DC6-4C40-AE63-320E9114E2BB}" srcOrd="4" destOrd="0" presId="urn:microsoft.com/office/officeart/2005/8/layout/radial4"/>
    <dgm:cxn modelId="{CECDCD46-9B26-4FE8-9EA5-5DB6B587DE48}" type="presParOf" srcId="{6AE9FEF7-AC1A-4136-BDA1-1395AC7682A9}" destId="{A1223816-84F8-4575-B822-27F5BF00B079}" srcOrd="5" destOrd="0" presId="urn:microsoft.com/office/officeart/2005/8/layout/radial4"/>
    <dgm:cxn modelId="{E35917CA-822E-4B4C-9496-A56B810E6FD4}" type="presParOf" srcId="{6AE9FEF7-AC1A-4136-BDA1-1395AC7682A9}" destId="{02EF826E-0B67-4FAF-9D3A-1D5388A3CBFE}" srcOrd="6" destOrd="0" presId="urn:microsoft.com/office/officeart/2005/8/layout/radial4"/>
    <dgm:cxn modelId="{BDA98DCB-57EF-46A6-B02F-B5E8EF98F411}" type="presParOf" srcId="{6AE9FEF7-AC1A-4136-BDA1-1395AC7682A9}" destId="{907E74DB-1E46-44AD-B0B7-8471452DF012}" srcOrd="7" destOrd="0" presId="urn:microsoft.com/office/officeart/2005/8/layout/radial4"/>
    <dgm:cxn modelId="{B827022F-4847-4CC2-AACE-FDAA38415862}" type="presParOf" srcId="{6AE9FEF7-AC1A-4136-BDA1-1395AC7682A9}" destId="{65EDBBA8-BCE3-4D8B-B42D-8BE18E697491}" srcOrd="8" destOrd="0" presId="urn:microsoft.com/office/officeart/2005/8/layout/radial4"/>
    <dgm:cxn modelId="{486AFD0F-C5DA-41FB-BCE6-5B9A6452C668}" type="presParOf" srcId="{6AE9FEF7-AC1A-4136-BDA1-1395AC7682A9}" destId="{13FE95CA-B5DB-4F86-82F9-BF438DCBDC71}" srcOrd="9" destOrd="0" presId="urn:microsoft.com/office/officeart/2005/8/layout/radial4"/>
    <dgm:cxn modelId="{E1CBB3B9-7C1A-4CCD-AD51-A5401C27ACF1}" type="presParOf" srcId="{6AE9FEF7-AC1A-4136-BDA1-1395AC7682A9}" destId="{4806C582-9079-45A9-A3DD-A59C497CCBD7}" srcOrd="10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9E8B490-38EF-4CFA-BA53-B373B7EFEFAF}" type="doc">
      <dgm:prSet loTypeId="urn:microsoft.com/office/officeart/2005/8/layout/radial4" loCatId="relationship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54DCD4F-A530-40D7-B42E-9866C0F97B1F}">
      <dgm:prSet phldrT="[Текст]"/>
      <dgm:spPr>
        <a:solidFill>
          <a:srgbClr val="FFC000"/>
        </a:solidFill>
      </dgm:spPr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Азиатский Север</a:t>
          </a:r>
          <a:endParaRPr lang="ru-RU" b="1" dirty="0">
            <a:solidFill>
              <a:schemeClr val="tx1"/>
            </a:solidFill>
          </a:endParaRPr>
        </a:p>
      </dgm:t>
    </dgm:pt>
    <dgm:pt modelId="{836E0BC1-84D3-4BF0-BBF6-F3ECAE97F88D}" type="parTrans" cxnId="{B1EED1CC-09AD-45A9-9B9A-8E3DCB375A91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8AFACF43-D198-4A3C-9210-2F834638BEDC}" type="sibTrans" cxnId="{B1EED1CC-09AD-45A9-9B9A-8E3DCB375A91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CDDE8480-C5E7-4077-8D1C-865E6F75E506}">
      <dgm:prSet phldrT="[Текст]" custT="1"/>
      <dgm:spPr>
        <a:solidFill>
          <a:srgbClr val="FFC000"/>
        </a:solidFill>
      </dgm:spPr>
      <dgm:t>
        <a:bodyPr/>
        <a:lstStyle/>
        <a:p>
          <a:r>
            <a:rPr lang="ru-RU" sz="1400" b="1" dirty="0" smtClean="0">
              <a:solidFill>
                <a:schemeClr val="tx1"/>
              </a:solidFill>
            </a:rPr>
            <a:t>Магаданская область </a:t>
          </a:r>
          <a:endParaRPr lang="ru-RU" sz="1400" b="1" dirty="0">
            <a:solidFill>
              <a:schemeClr val="tx1"/>
            </a:solidFill>
          </a:endParaRPr>
        </a:p>
      </dgm:t>
    </dgm:pt>
    <dgm:pt modelId="{431D9387-9387-4861-9AD6-6B0BE77CC1E5}" type="parTrans" cxnId="{3E9D76A8-CD68-4ABC-B960-E44714943F07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5C1C4CC3-5A67-42C2-998A-D389FB6EC233}" type="sibTrans" cxnId="{3E9D76A8-CD68-4ABC-B960-E44714943F07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F8CD983F-985C-49F7-B720-C1B03CDA7177}">
      <dgm:prSet phldrT="[Текст]" custT="1"/>
      <dgm:spPr>
        <a:solidFill>
          <a:srgbClr val="FFC000"/>
        </a:solidFill>
      </dgm:spPr>
      <dgm:t>
        <a:bodyPr/>
        <a:lstStyle/>
        <a:p>
          <a:r>
            <a:rPr lang="ru-RU" sz="1400" b="1" dirty="0" smtClean="0">
              <a:solidFill>
                <a:schemeClr val="tx1"/>
              </a:solidFill>
            </a:rPr>
            <a:t>Республика Тыва </a:t>
          </a:r>
          <a:endParaRPr lang="ru-RU" sz="1400" b="1" dirty="0">
            <a:solidFill>
              <a:schemeClr val="tx1"/>
            </a:solidFill>
          </a:endParaRPr>
        </a:p>
      </dgm:t>
    </dgm:pt>
    <dgm:pt modelId="{49C646CA-0600-481F-89F2-F5A9AC41D87D}" type="parTrans" cxnId="{A8884E80-7AAC-4A46-A4FF-91DABF03FD52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7D18A361-A0F6-40B9-9C06-69E1F0475BD4}" type="sibTrans" cxnId="{A8884E80-7AAC-4A46-A4FF-91DABF03FD52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EF9F233E-4A9D-4426-AC0B-680773B2BA02}">
      <dgm:prSet phldrT="[Текст]" custT="1"/>
      <dgm:spPr>
        <a:solidFill>
          <a:srgbClr val="FFC000"/>
        </a:solidFill>
      </dgm:spPr>
      <dgm:t>
        <a:bodyPr/>
        <a:lstStyle/>
        <a:p>
          <a:pPr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dirty="0" smtClean="0">
              <a:solidFill>
                <a:schemeClr val="tx1"/>
              </a:solidFill>
            </a:rPr>
            <a:t>Чукотский АО </a:t>
          </a:r>
          <a:endParaRPr lang="ru-RU" sz="1400" b="1" dirty="0">
            <a:solidFill>
              <a:schemeClr val="tx1"/>
            </a:solidFill>
          </a:endParaRPr>
        </a:p>
      </dgm:t>
    </dgm:pt>
    <dgm:pt modelId="{B093BA27-CF09-4A3C-8404-0322785D21F7}" type="parTrans" cxnId="{9886D3D1-D1F8-4F51-951D-9D2C0CB1F1AB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D1D6CFE9-7141-4F10-95D6-004D5CC262B6}" type="sibTrans" cxnId="{9886D3D1-D1F8-4F51-951D-9D2C0CB1F1AB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A1BB1408-8F04-44D3-BFC4-091F8F22D8F5}">
      <dgm:prSet custT="1"/>
      <dgm:spPr>
        <a:solidFill>
          <a:srgbClr val="FFC000"/>
        </a:solidFill>
      </dgm:spPr>
      <dgm:t>
        <a:bodyPr/>
        <a:lstStyle/>
        <a:p>
          <a:pPr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dirty="0" smtClean="0">
              <a:solidFill>
                <a:schemeClr val="tx1"/>
              </a:solidFill>
            </a:rPr>
            <a:t>Камчатский край </a:t>
          </a:r>
          <a:endParaRPr lang="ru-RU" sz="1600" b="1" dirty="0">
            <a:solidFill>
              <a:schemeClr val="tx1"/>
            </a:solidFill>
          </a:endParaRPr>
        </a:p>
      </dgm:t>
    </dgm:pt>
    <dgm:pt modelId="{317AB3BA-D929-4AD9-B031-16988D9AF4AE}" type="parTrans" cxnId="{C7BC1B30-1FA0-4B21-B28C-A78DE613C1FF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9E805D76-8E8C-41FE-97CF-3AA0302E8CB1}" type="sibTrans" cxnId="{C7BC1B30-1FA0-4B21-B28C-A78DE613C1FF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27EE845C-B117-484B-943E-BDFBCA19DF1A}">
      <dgm:prSet custT="1"/>
      <dgm:spPr>
        <a:solidFill>
          <a:srgbClr val="FFC000"/>
        </a:solidFill>
      </dgm:spPr>
      <dgm:t>
        <a:bodyPr/>
        <a:lstStyle/>
        <a:p>
          <a:r>
            <a:rPr lang="ru-RU" sz="1400" b="1" dirty="0" smtClean="0">
              <a:solidFill>
                <a:schemeClr val="tx1"/>
              </a:solidFill>
            </a:rPr>
            <a:t>Сахалинская область </a:t>
          </a:r>
          <a:endParaRPr lang="ru-RU" sz="1400" b="1" dirty="0">
            <a:solidFill>
              <a:schemeClr val="tx1"/>
            </a:solidFill>
          </a:endParaRPr>
        </a:p>
      </dgm:t>
    </dgm:pt>
    <dgm:pt modelId="{F23716C2-59CF-450E-B6DD-1523E97B68E5}" type="parTrans" cxnId="{486192D9-BBB2-49A7-A066-78EED21A7F3E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F0D6F523-8E61-4B77-8FA0-01F61E82DAE0}" type="sibTrans" cxnId="{486192D9-BBB2-49A7-A066-78EED21A7F3E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C7DF4F92-2056-4F2D-9AE3-E7D694AAF8B2}">
      <dgm:prSet custT="1"/>
      <dgm:spPr>
        <a:solidFill>
          <a:srgbClr val="FFC000"/>
        </a:solidFill>
      </dgm:spPr>
      <dgm:t>
        <a:bodyPr/>
        <a:lstStyle/>
        <a:p>
          <a:r>
            <a:rPr lang="ru-RU" sz="1400" b="1" dirty="0" smtClean="0">
              <a:solidFill>
                <a:schemeClr val="tx1"/>
              </a:solidFill>
            </a:rPr>
            <a:t>Ханты-Мансийский АО – Югра </a:t>
          </a:r>
          <a:endParaRPr lang="ru-RU" sz="1400" b="1" dirty="0">
            <a:solidFill>
              <a:schemeClr val="tx1"/>
            </a:solidFill>
          </a:endParaRPr>
        </a:p>
      </dgm:t>
    </dgm:pt>
    <dgm:pt modelId="{2C5E9F79-55B5-4ED5-929C-A00D231B26CC}" type="parTrans" cxnId="{D9E63B4B-C58B-4AF9-9E47-4BB11E130E6B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AA0136C4-CF3F-4787-B6B1-A06CF85EE94E}" type="sibTrans" cxnId="{D9E63B4B-C58B-4AF9-9E47-4BB11E130E6B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A6365358-6FDA-4C90-9F0A-C1C98C7DAA0B}">
      <dgm:prSet custT="1"/>
      <dgm:spPr>
        <a:solidFill>
          <a:srgbClr val="FFC000"/>
        </a:solidFill>
      </dgm:spPr>
      <dgm:t>
        <a:bodyPr/>
        <a:lstStyle/>
        <a:p>
          <a:r>
            <a:rPr lang="ru-RU" sz="1400" b="1" dirty="0" smtClean="0">
              <a:solidFill>
                <a:schemeClr val="tx1"/>
              </a:solidFill>
            </a:rPr>
            <a:t>Ямало-Ненецкий АО </a:t>
          </a:r>
          <a:endParaRPr lang="ru-RU" sz="1400" b="1" dirty="0">
            <a:solidFill>
              <a:schemeClr val="tx1"/>
            </a:solidFill>
          </a:endParaRPr>
        </a:p>
      </dgm:t>
    </dgm:pt>
    <dgm:pt modelId="{0841F13B-5DCA-4AE9-8B37-16DA00BE07AD}" type="parTrans" cxnId="{E642F0B2-2A1F-41E7-A1D3-D43360990495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932DEA45-884D-40D4-B1B7-EF4F206DA9F4}" type="sibTrans" cxnId="{E642F0B2-2A1F-41E7-A1D3-D43360990495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571F348A-21B9-4336-A568-A8F0010BEC24}">
      <dgm:prSet custT="1"/>
      <dgm:spPr>
        <a:solidFill>
          <a:srgbClr val="FFC000"/>
        </a:solidFill>
      </dgm:spPr>
      <dgm:t>
        <a:bodyPr/>
        <a:lstStyle/>
        <a:p>
          <a:r>
            <a:rPr lang="ru-RU" sz="1600" b="1" dirty="0" smtClean="0">
              <a:solidFill>
                <a:schemeClr val="tx1"/>
              </a:solidFill>
            </a:rPr>
            <a:t>Республика Саха (Якутия) </a:t>
          </a:r>
          <a:endParaRPr lang="ru-RU" sz="1600" b="1" dirty="0">
            <a:solidFill>
              <a:schemeClr val="tx1"/>
            </a:solidFill>
          </a:endParaRPr>
        </a:p>
      </dgm:t>
    </dgm:pt>
    <dgm:pt modelId="{A3582B8F-D47E-4135-AAD7-666B97FD4718}" type="parTrans" cxnId="{720C222F-EAAC-4C52-9684-AECE5B054DEA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5FF6D279-70EE-4EBA-9CF8-6071D6D2AB1A}" type="sibTrans" cxnId="{720C222F-EAAC-4C52-9684-AECE5B054DEA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6AE9FEF7-AC1A-4136-BDA1-1395AC7682A9}" type="pres">
      <dgm:prSet presAssocID="{29E8B490-38EF-4CFA-BA53-B373B7EFEFAF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487A5FD-5867-4B13-8D3B-E53C81A0610C}" type="pres">
      <dgm:prSet presAssocID="{554DCD4F-A530-40D7-B42E-9866C0F97B1F}" presName="centerShape" presStyleLbl="node0" presStyleIdx="0" presStyleCnt="1" custScaleX="198048" custScaleY="217942" custLinFactNeighborX="-872" custLinFactNeighborY="-17641"/>
      <dgm:spPr/>
      <dgm:t>
        <a:bodyPr/>
        <a:lstStyle/>
        <a:p>
          <a:endParaRPr lang="ru-RU"/>
        </a:p>
      </dgm:t>
    </dgm:pt>
    <dgm:pt modelId="{736D5603-13D3-4803-95F9-9C40BFEFA3E7}" type="pres">
      <dgm:prSet presAssocID="{431D9387-9387-4861-9AD6-6B0BE77CC1E5}" presName="parTrans" presStyleLbl="bgSibTrans2D1" presStyleIdx="0" presStyleCnt="8"/>
      <dgm:spPr/>
      <dgm:t>
        <a:bodyPr/>
        <a:lstStyle/>
        <a:p>
          <a:endParaRPr lang="ru-RU"/>
        </a:p>
      </dgm:t>
    </dgm:pt>
    <dgm:pt modelId="{8D181391-CAFA-47F6-B8EE-A5770355E08C}" type="pres">
      <dgm:prSet presAssocID="{CDDE8480-C5E7-4077-8D1C-865E6F75E506}" presName="node" presStyleLbl="node1" presStyleIdx="0" presStyleCnt="8" custScaleX="241071" custScaleY="155187" custRadScaleRad="131363" custRadScaleInc="-54974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A6BA72A-9B2B-442C-95EC-7E17C81CAC98}" type="pres">
      <dgm:prSet presAssocID="{F23716C2-59CF-450E-B6DD-1523E97B68E5}" presName="parTrans" presStyleLbl="bgSibTrans2D1" presStyleIdx="1" presStyleCnt="8"/>
      <dgm:spPr/>
      <dgm:t>
        <a:bodyPr/>
        <a:lstStyle/>
        <a:p>
          <a:endParaRPr lang="ru-RU"/>
        </a:p>
      </dgm:t>
    </dgm:pt>
    <dgm:pt modelId="{CC6E53C9-0E48-475F-A8AB-4ACCB46CE7F7}" type="pres">
      <dgm:prSet presAssocID="{27EE845C-B117-484B-943E-BDFBCA19DF1A}" presName="node" presStyleLbl="node1" presStyleIdx="1" presStyleCnt="8" custScaleX="214860" custScaleY="151952" custRadScaleRad="113333" custRadScaleInc="-40085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816F12E-5D10-454B-BB24-D008E41D2324}" type="pres">
      <dgm:prSet presAssocID="{2C5E9F79-55B5-4ED5-929C-A00D231B26CC}" presName="parTrans" presStyleLbl="bgSibTrans2D1" presStyleIdx="2" presStyleCnt="8" custLinFactY="-100000" custLinFactNeighborX="-29941" custLinFactNeighborY="-120636"/>
      <dgm:spPr/>
      <dgm:t>
        <a:bodyPr/>
        <a:lstStyle/>
        <a:p>
          <a:endParaRPr lang="ru-RU"/>
        </a:p>
      </dgm:t>
    </dgm:pt>
    <dgm:pt modelId="{A9715FD1-21D2-4306-A85E-6EFBDB910E0B}" type="pres">
      <dgm:prSet presAssocID="{C7DF4F92-2056-4F2D-9AE3-E7D694AAF8B2}" presName="node" presStyleLbl="node1" presStyleIdx="2" presStyleCnt="8" custScaleX="222383" custScaleY="194481" custRadScaleRad="87467" custRadScaleInc="-29587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C8DEAF9-DBA0-4F96-A38B-E794A35662B9}" type="pres">
      <dgm:prSet presAssocID="{0841F13B-5DCA-4AE9-8B37-16DA00BE07AD}" presName="parTrans" presStyleLbl="bgSibTrans2D1" presStyleIdx="3" presStyleCnt="8"/>
      <dgm:spPr/>
      <dgm:t>
        <a:bodyPr/>
        <a:lstStyle/>
        <a:p>
          <a:endParaRPr lang="ru-RU"/>
        </a:p>
      </dgm:t>
    </dgm:pt>
    <dgm:pt modelId="{D069FE6A-D23B-49AE-8E5C-7F33C13D0A1E}" type="pres">
      <dgm:prSet presAssocID="{A6365358-6FDA-4C90-9F0A-C1C98C7DAA0B}" presName="node" presStyleLbl="node1" presStyleIdx="3" presStyleCnt="8" custScaleX="163070" custScaleY="194485" custRadScaleRad="135599" custRadScaleInc="-14922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A8F5EB4-4E61-4C9D-8B1F-63C928D0EFE0}" type="pres">
      <dgm:prSet presAssocID="{A3582B8F-D47E-4135-AAD7-666B97FD4718}" presName="parTrans" presStyleLbl="bgSibTrans2D1" presStyleIdx="4" presStyleCnt="8"/>
      <dgm:spPr/>
      <dgm:t>
        <a:bodyPr/>
        <a:lstStyle/>
        <a:p>
          <a:endParaRPr lang="ru-RU"/>
        </a:p>
      </dgm:t>
    </dgm:pt>
    <dgm:pt modelId="{B649251A-990E-49B0-9993-A4006D043E7F}" type="pres">
      <dgm:prSet presAssocID="{571F348A-21B9-4336-A568-A8F0010BEC24}" presName="node" presStyleLbl="node1" presStyleIdx="4" presStyleCnt="8" custScaleX="250774" custScaleY="168256" custRadScaleRad="178529" custRadScaleInc="-16248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1223816-84F8-4575-B822-27F5BF00B079}" type="pres">
      <dgm:prSet presAssocID="{317AB3BA-D929-4AD9-B031-16988D9AF4AE}" presName="parTrans" presStyleLbl="bgSibTrans2D1" presStyleIdx="5" presStyleCnt="8"/>
      <dgm:spPr/>
      <dgm:t>
        <a:bodyPr/>
        <a:lstStyle/>
        <a:p>
          <a:endParaRPr lang="ru-RU"/>
        </a:p>
      </dgm:t>
    </dgm:pt>
    <dgm:pt modelId="{02EF826E-0B67-4FAF-9D3A-1D5388A3CBFE}" type="pres">
      <dgm:prSet presAssocID="{A1BB1408-8F04-44D3-BFC4-091F8F22D8F5}" presName="node" presStyleLbl="node1" presStyleIdx="5" presStyleCnt="8" custScaleX="232378" custScaleY="167547" custRadScaleRad="167971" custRadScaleInc="-11125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07E74DB-1E46-44AD-B0B7-8471452DF012}" type="pres">
      <dgm:prSet presAssocID="{49C646CA-0600-481F-89F2-F5A9AC41D87D}" presName="parTrans" presStyleLbl="bgSibTrans2D1" presStyleIdx="6" presStyleCnt="8" custLinFactNeighborX="-15555" custLinFactNeighborY="-30612"/>
      <dgm:spPr/>
      <dgm:t>
        <a:bodyPr/>
        <a:lstStyle/>
        <a:p>
          <a:endParaRPr lang="ru-RU"/>
        </a:p>
      </dgm:t>
    </dgm:pt>
    <dgm:pt modelId="{65EDBBA8-BCE3-4D8B-B42D-8BE18E697491}" type="pres">
      <dgm:prSet presAssocID="{F8CD983F-985C-49F7-B720-C1B03CDA7177}" presName="node" presStyleLbl="node1" presStyleIdx="6" presStyleCnt="8" custScaleX="200467" custScaleY="227425" custRadScaleRad="129889" custRadScaleInc="-9966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3FE95CA-B5DB-4F86-82F9-BF438DCBDC71}" type="pres">
      <dgm:prSet presAssocID="{B093BA27-CF09-4A3C-8404-0322785D21F7}" presName="parTrans" presStyleLbl="bgSibTrans2D1" presStyleIdx="7" presStyleCnt="8" custLinFactY="-100000" custLinFactNeighborX="21878" custLinFactNeighborY="-143526"/>
      <dgm:spPr/>
      <dgm:t>
        <a:bodyPr/>
        <a:lstStyle/>
        <a:p>
          <a:endParaRPr lang="ru-RU"/>
        </a:p>
      </dgm:t>
    </dgm:pt>
    <dgm:pt modelId="{4806C582-9079-45A9-A3DD-A59C497CCBD7}" type="pres">
      <dgm:prSet presAssocID="{EF9F233E-4A9D-4426-AC0B-680773B2BA02}" presName="node" presStyleLbl="node1" presStyleIdx="7" presStyleCnt="8" custScaleX="166898" custScaleY="207636" custRadScaleRad="87297" custRadScaleInc="7660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E9D76A8-CD68-4ABC-B960-E44714943F07}" srcId="{554DCD4F-A530-40D7-B42E-9866C0F97B1F}" destId="{CDDE8480-C5E7-4077-8D1C-865E6F75E506}" srcOrd="0" destOrd="0" parTransId="{431D9387-9387-4861-9AD6-6B0BE77CC1E5}" sibTransId="{5C1C4CC3-5A67-42C2-998A-D389FB6EC233}"/>
    <dgm:cxn modelId="{AF10482F-55D3-402C-8C3E-7DF8AD6633D8}" type="presOf" srcId="{27EE845C-B117-484B-943E-BDFBCA19DF1A}" destId="{CC6E53C9-0E48-475F-A8AB-4ACCB46CE7F7}" srcOrd="0" destOrd="0" presId="urn:microsoft.com/office/officeart/2005/8/layout/radial4"/>
    <dgm:cxn modelId="{33457041-DFFE-4065-9036-9CF3B7C491C6}" type="presOf" srcId="{F23716C2-59CF-450E-B6DD-1523E97B68E5}" destId="{1A6BA72A-9B2B-442C-95EC-7E17C81CAC98}" srcOrd="0" destOrd="0" presId="urn:microsoft.com/office/officeart/2005/8/layout/radial4"/>
    <dgm:cxn modelId="{DC9A1D95-F651-4F6E-8EB7-5E6493FD1E6B}" type="presOf" srcId="{C7DF4F92-2056-4F2D-9AE3-E7D694AAF8B2}" destId="{A9715FD1-21D2-4306-A85E-6EFBDB910E0B}" srcOrd="0" destOrd="0" presId="urn:microsoft.com/office/officeart/2005/8/layout/radial4"/>
    <dgm:cxn modelId="{720C222F-EAAC-4C52-9684-AECE5B054DEA}" srcId="{554DCD4F-A530-40D7-B42E-9866C0F97B1F}" destId="{571F348A-21B9-4336-A568-A8F0010BEC24}" srcOrd="4" destOrd="0" parTransId="{A3582B8F-D47E-4135-AAD7-666B97FD4718}" sibTransId="{5FF6D279-70EE-4EBA-9CF8-6071D6D2AB1A}"/>
    <dgm:cxn modelId="{18511ECC-BBD8-410A-A5E6-60F027A7DE69}" type="presOf" srcId="{A3582B8F-D47E-4135-AAD7-666B97FD4718}" destId="{3A8F5EB4-4E61-4C9D-8B1F-63C928D0EFE0}" srcOrd="0" destOrd="0" presId="urn:microsoft.com/office/officeart/2005/8/layout/radial4"/>
    <dgm:cxn modelId="{F1CEC000-1DEA-4124-8163-B78F51762BE2}" type="presOf" srcId="{2C5E9F79-55B5-4ED5-929C-A00D231B26CC}" destId="{A816F12E-5D10-454B-BB24-D008E41D2324}" srcOrd="0" destOrd="0" presId="urn:microsoft.com/office/officeart/2005/8/layout/radial4"/>
    <dgm:cxn modelId="{2FD5E04C-A6CD-4558-9071-BE89B9F85083}" type="presOf" srcId="{F8CD983F-985C-49F7-B720-C1B03CDA7177}" destId="{65EDBBA8-BCE3-4D8B-B42D-8BE18E697491}" srcOrd="0" destOrd="0" presId="urn:microsoft.com/office/officeart/2005/8/layout/radial4"/>
    <dgm:cxn modelId="{B72B947A-27FB-444C-820B-01532BDF71A7}" type="presOf" srcId="{554DCD4F-A530-40D7-B42E-9866C0F97B1F}" destId="{6487A5FD-5867-4B13-8D3B-E53C81A0610C}" srcOrd="0" destOrd="0" presId="urn:microsoft.com/office/officeart/2005/8/layout/radial4"/>
    <dgm:cxn modelId="{BABEFEDF-B6EC-4F11-B588-A4BF03B0AD3C}" type="presOf" srcId="{431D9387-9387-4861-9AD6-6B0BE77CC1E5}" destId="{736D5603-13D3-4803-95F9-9C40BFEFA3E7}" srcOrd="0" destOrd="0" presId="urn:microsoft.com/office/officeart/2005/8/layout/radial4"/>
    <dgm:cxn modelId="{A8884E80-7AAC-4A46-A4FF-91DABF03FD52}" srcId="{554DCD4F-A530-40D7-B42E-9866C0F97B1F}" destId="{F8CD983F-985C-49F7-B720-C1B03CDA7177}" srcOrd="6" destOrd="0" parTransId="{49C646CA-0600-481F-89F2-F5A9AC41D87D}" sibTransId="{7D18A361-A0F6-40B9-9C06-69E1F0475BD4}"/>
    <dgm:cxn modelId="{0CB10EBD-C3EA-433F-9534-F16E93D0BCB6}" type="presOf" srcId="{29E8B490-38EF-4CFA-BA53-B373B7EFEFAF}" destId="{6AE9FEF7-AC1A-4136-BDA1-1395AC7682A9}" srcOrd="0" destOrd="0" presId="urn:microsoft.com/office/officeart/2005/8/layout/radial4"/>
    <dgm:cxn modelId="{039146BB-EFB2-45A3-AB9E-FC9CCBF79CC7}" type="presOf" srcId="{A6365358-6FDA-4C90-9F0A-C1C98C7DAA0B}" destId="{D069FE6A-D23B-49AE-8E5C-7F33C13D0A1E}" srcOrd="0" destOrd="0" presId="urn:microsoft.com/office/officeart/2005/8/layout/radial4"/>
    <dgm:cxn modelId="{B1EED1CC-09AD-45A9-9B9A-8E3DCB375A91}" srcId="{29E8B490-38EF-4CFA-BA53-B373B7EFEFAF}" destId="{554DCD4F-A530-40D7-B42E-9866C0F97B1F}" srcOrd="0" destOrd="0" parTransId="{836E0BC1-84D3-4BF0-BBF6-F3ECAE97F88D}" sibTransId="{8AFACF43-D198-4A3C-9210-2F834638BEDC}"/>
    <dgm:cxn modelId="{5D346429-597F-4614-A48E-35FB9C43C38E}" type="presOf" srcId="{49C646CA-0600-481F-89F2-F5A9AC41D87D}" destId="{907E74DB-1E46-44AD-B0B7-8471452DF012}" srcOrd="0" destOrd="0" presId="urn:microsoft.com/office/officeart/2005/8/layout/radial4"/>
    <dgm:cxn modelId="{486192D9-BBB2-49A7-A066-78EED21A7F3E}" srcId="{554DCD4F-A530-40D7-B42E-9866C0F97B1F}" destId="{27EE845C-B117-484B-943E-BDFBCA19DF1A}" srcOrd="1" destOrd="0" parTransId="{F23716C2-59CF-450E-B6DD-1523E97B68E5}" sibTransId="{F0D6F523-8E61-4B77-8FA0-01F61E82DAE0}"/>
    <dgm:cxn modelId="{E642F0B2-2A1F-41E7-A1D3-D43360990495}" srcId="{554DCD4F-A530-40D7-B42E-9866C0F97B1F}" destId="{A6365358-6FDA-4C90-9F0A-C1C98C7DAA0B}" srcOrd="3" destOrd="0" parTransId="{0841F13B-5DCA-4AE9-8B37-16DA00BE07AD}" sibTransId="{932DEA45-884D-40D4-B1B7-EF4F206DA9F4}"/>
    <dgm:cxn modelId="{8CCEBB51-0E44-4285-9034-65A71961A65D}" type="presOf" srcId="{CDDE8480-C5E7-4077-8D1C-865E6F75E506}" destId="{8D181391-CAFA-47F6-B8EE-A5770355E08C}" srcOrd="0" destOrd="0" presId="urn:microsoft.com/office/officeart/2005/8/layout/radial4"/>
    <dgm:cxn modelId="{9886D3D1-D1F8-4F51-951D-9D2C0CB1F1AB}" srcId="{554DCD4F-A530-40D7-B42E-9866C0F97B1F}" destId="{EF9F233E-4A9D-4426-AC0B-680773B2BA02}" srcOrd="7" destOrd="0" parTransId="{B093BA27-CF09-4A3C-8404-0322785D21F7}" sibTransId="{D1D6CFE9-7141-4F10-95D6-004D5CC262B6}"/>
    <dgm:cxn modelId="{36D3AF0E-8890-4C2C-898B-872EF4A8032C}" type="presOf" srcId="{B093BA27-CF09-4A3C-8404-0322785D21F7}" destId="{13FE95CA-B5DB-4F86-82F9-BF438DCBDC71}" srcOrd="0" destOrd="0" presId="urn:microsoft.com/office/officeart/2005/8/layout/radial4"/>
    <dgm:cxn modelId="{11EB4F6D-AEEA-4CF1-B8EF-937FE03382A4}" type="presOf" srcId="{571F348A-21B9-4336-A568-A8F0010BEC24}" destId="{B649251A-990E-49B0-9993-A4006D043E7F}" srcOrd="0" destOrd="0" presId="urn:microsoft.com/office/officeart/2005/8/layout/radial4"/>
    <dgm:cxn modelId="{14887F5F-15BF-447A-AD63-375950C66452}" type="presOf" srcId="{317AB3BA-D929-4AD9-B031-16988D9AF4AE}" destId="{A1223816-84F8-4575-B822-27F5BF00B079}" srcOrd="0" destOrd="0" presId="urn:microsoft.com/office/officeart/2005/8/layout/radial4"/>
    <dgm:cxn modelId="{D9E63B4B-C58B-4AF9-9E47-4BB11E130E6B}" srcId="{554DCD4F-A530-40D7-B42E-9866C0F97B1F}" destId="{C7DF4F92-2056-4F2D-9AE3-E7D694AAF8B2}" srcOrd="2" destOrd="0" parTransId="{2C5E9F79-55B5-4ED5-929C-A00D231B26CC}" sibTransId="{AA0136C4-CF3F-4787-B6B1-A06CF85EE94E}"/>
    <dgm:cxn modelId="{C7BC1B30-1FA0-4B21-B28C-A78DE613C1FF}" srcId="{554DCD4F-A530-40D7-B42E-9866C0F97B1F}" destId="{A1BB1408-8F04-44D3-BFC4-091F8F22D8F5}" srcOrd="5" destOrd="0" parTransId="{317AB3BA-D929-4AD9-B031-16988D9AF4AE}" sibTransId="{9E805D76-8E8C-41FE-97CF-3AA0302E8CB1}"/>
    <dgm:cxn modelId="{C78D4688-91C0-4DD1-BE29-468D2E521826}" type="presOf" srcId="{A1BB1408-8F04-44D3-BFC4-091F8F22D8F5}" destId="{02EF826E-0B67-4FAF-9D3A-1D5388A3CBFE}" srcOrd="0" destOrd="0" presId="urn:microsoft.com/office/officeart/2005/8/layout/radial4"/>
    <dgm:cxn modelId="{85E57FE4-4C86-472B-8DE1-5906C262118E}" type="presOf" srcId="{EF9F233E-4A9D-4426-AC0B-680773B2BA02}" destId="{4806C582-9079-45A9-A3DD-A59C497CCBD7}" srcOrd="0" destOrd="0" presId="urn:microsoft.com/office/officeart/2005/8/layout/radial4"/>
    <dgm:cxn modelId="{284D9F72-A0DC-4ACD-83A5-7AEB9A20B237}" type="presOf" srcId="{0841F13B-5DCA-4AE9-8B37-16DA00BE07AD}" destId="{CC8DEAF9-DBA0-4F96-A38B-E794A35662B9}" srcOrd="0" destOrd="0" presId="urn:microsoft.com/office/officeart/2005/8/layout/radial4"/>
    <dgm:cxn modelId="{E72D458D-2C69-4C76-999E-8264248D5078}" type="presParOf" srcId="{6AE9FEF7-AC1A-4136-BDA1-1395AC7682A9}" destId="{6487A5FD-5867-4B13-8D3B-E53C81A0610C}" srcOrd="0" destOrd="0" presId="urn:microsoft.com/office/officeart/2005/8/layout/radial4"/>
    <dgm:cxn modelId="{0E8E4815-0646-4841-A357-4B9489795B79}" type="presParOf" srcId="{6AE9FEF7-AC1A-4136-BDA1-1395AC7682A9}" destId="{736D5603-13D3-4803-95F9-9C40BFEFA3E7}" srcOrd="1" destOrd="0" presId="urn:microsoft.com/office/officeart/2005/8/layout/radial4"/>
    <dgm:cxn modelId="{97F98D51-15C1-4679-BA55-5529EB084803}" type="presParOf" srcId="{6AE9FEF7-AC1A-4136-BDA1-1395AC7682A9}" destId="{8D181391-CAFA-47F6-B8EE-A5770355E08C}" srcOrd="2" destOrd="0" presId="urn:microsoft.com/office/officeart/2005/8/layout/radial4"/>
    <dgm:cxn modelId="{AF6E51B9-3760-438B-A08B-5C3C89441200}" type="presParOf" srcId="{6AE9FEF7-AC1A-4136-BDA1-1395AC7682A9}" destId="{1A6BA72A-9B2B-442C-95EC-7E17C81CAC98}" srcOrd="3" destOrd="0" presId="urn:microsoft.com/office/officeart/2005/8/layout/radial4"/>
    <dgm:cxn modelId="{140BCA34-EF39-4BA8-B921-B1D9323A179E}" type="presParOf" srcId="{6AE9FEF7-AC1A-4136-BDA1-1395AC7682A9}" destId="{CC6E53C9-0E48-475F-A8AB-4ACCB46CE7F7}" srcOrd="4" destOrd="0" presId="urn:microsoft.com/office/officeart/2005/8/layout/radial4"/>
    <dgm:cxn modelId="{9735B752-A023-4D07-A2FA-AC5ED632E0D0}" type="presParOf" srcId="{6AE9FEF7-AC1A-4136-BDA1-1395AC7682A9}" destId="{A816F12E-5D10-454B-BB24-D008E41D2324}" srcOrd="5" destOrd="0" presId="urn:microsoft.com/office/officeart/2005/8/layout/radial4"/>
    <dgm:cxn modelId="{3F402915-3E6B-44BC-AA4D-9711F279128A}" type="presParOf" srcId="{6AE9FEF7-AC1A-4136-BDA1-1395AC7682A9}" destId="{A9715FD1-21D2-4306-A85E-6EFBDB910E0B}" srcOrd="6" destOrd="0" presId="urn:microsoft.com/office/officeart/2005/8/layout/radial4"/>
    <dgm:cxn modelId="{4F78D6AC-DADC-457B-89D3-E0E5C5BE0521}" type="presParOf" srcId="{6AE9FEF7-AC1A-4136-BDA1-1395AC7682A9}" destId="{CC8DEAF9-DBA0-4F96-A38B-E794A35662B9}" srcOrd="7" destOrd="0" presId="urn:microsoft.com/office/officeart/2005/8/layout/radial4"/>
    <dgm:cxn modelId="{2AFF8BBB-CF8D-4325-8188-3F3DE6C0B99D}" type="presParOf" srcId="{6AE9FEF7-AC1A-4136-BDA1-1395AC7682A9}" destId="{D069FE6A-D23B-49AE-8E5C-7F33C13D0A1E}" srcOrd="8" destOrd="0" presId="urn:microsoft.com/office/officeart/2005/8/layout/radial4"/>
    <dgm:cxn modelId="{0FCCE02A-9F9F-43CD-964A-D5438ED66777}" type="presParOf" srcId="{6AE9FEF7-AC1A-4136-BDA1-1395AC7682A9}" destId="{3A8F5EB4-4E61-4C9D-8B1F-63C928D0EFE0}" srcOrd="9" destOrd="0" presId="urn:microsoft.com/office/officeart/2005/8/layout/radial4"/>
    <dgm:cxn modelId="{750E8930-5D96-4BCA-95AB-D646EF519D5F}" type="presParOf" srcId="{6AE9FEF7-AC1A-4136-BDA1-1395AC7682A9}" destId="{B649251A-990E-49B0-9993-A4006D043E7F}" srcOrd="10" destOrd="0" presId="urn:microsoft.com/office/officeart/2005/8/layout/radial4"/>
    <dgm:cxn modelId="{C60F0170-7539-4CC7-827D-6364261F98D8}" type="presParOf" srcId="{6AE9FEF7-AC1A-4136-BDA1-1395AC7682A9}" destId="{A1223816-84F8-4575-B822-27F5BF00B079}" srcOrd="11" destOrd="0" presId="urn:microsoft.com/office/officeart/2005/8/layout/radial4"/>
    <dgm:cxn modelId="{0660D25B-7687-41D0-9154-B32B57D76BBD}" type="presParOf" srcId="{6AE9FEF7-AC1A-4136-BDA1-1395AC7682A9}" destId="{02EF826E-0B67-4FAF-9D3A-1D5388A3CBFE}" srcOrd="12" destOrd="0" presId="urn:microsoft.com/office/officeart/2005/8/layout/radial4"/>
    <dgm:cxn modelId="{EAFBFC94-6E33-4E46-BED5-0A0F541CE99E}" type="presParOf" srcId="{6AE9FEF7-AC1A-4136-BDA1-1395AC7682A9}" destId="{907E74DB-1E46-44AD-B0B7-8471452DF012}" srcOrd="13" destOrd="0" presId="urn:microsoft.com/office/officeart/2005/8/layout/radial4"/>
    <dgm:cxn modelId="{FCBA332F-E591-4B0F-A6EF-5D75911AEA6E}" type="presParOf" srcId="{6AE9FEF7-AC1A-4136-BDA1-1395AC7682A9}" destId="{65EDBBA8-BCE3-4D8B-B42D-8BE18E697491}" srcOrd="14" destOrd="0" presId="urn:microsoft.com/office/officeart/2005/8/layout/radial4"/>
    <dgm:cxn modelId="{5AB62FB8-4FB1-48C4-A454-B3549FA193A6}" type="presParOf" srcId="{6AE9FEF7-AC1A-4136-BDA1-1395AC7682A9}" destId="{13FE95CA-B5DB-4F86-82F9-BF438DCBDC71}" srcOrd="15" destOrd="0" presId="urn:microsoft.com/office/officeart/2005/8/layout/radial4"/>
    <dgm:cxn modelId="{06D3C956-95CE-4A5A-ADF6-E44D4FD3CAA3}" type="presParOf" srcId="{6AE9FEF7-AC1A-4136-BDA1-1395AC7682A9}" destId="{4806C582-9079-45A9-A3DD-A59C497CCBD7}" srcOrd="16" destOrd="0" presId="urn:microsoft.com/office/officeart/2005/8/layout/radial4"/>
  </dgm:cxnLst>
  <dgm:bg>
    <a:noFill/>
  </dgm:bg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9E54DAF-A4A4-4DA8-8D66-985E765A2A18}" type="doc">
      <dgm:prSet loTypeId="urn:microsoft.com/office/officeart/2005/8/layout/lProcess2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6700CCD-245B-4F29-94A8-36F907E57755}">
      <dgm:prSet phldrT="[Текст]" custT="1"/>
      <dgm:spPr/>
      <dgm:t>
        <a:bodyPr/>
        <a:lstStyle/>
        <a:p>
          <a:pPr>
            <a:lnSpc>
              <a:spcPct val="80000"/>
            </a:lnSpc>
          </a:pPr>
          <a:r>
            <a:rPr lang="ru-RU" sz="2800" b="1" dirty="0" smtClean="0"/>
            <a:t>Факторы устойчивого демографического развития</a:t>
          </a:r>
          <a:endParaRPr lang="ru-RU" sz="2800" b="1" dirty="0"/>
        </a:p>
      </dgm:t>
    </dgm:pt>
    <dgm:pt modelId="{AF5C0701-1E15-4D86-B1A1-33F524DEE59C}" type="parTrans" cxnId="{B4081631-B1C9-458C-AAF9-3CCA4E68535B}">
      <dgm:prSet/>
      <dgm:spPr/>
      <dgm:t>
        <a:bodyPr/>
        <a:lstStyle/>
        <a:p>
          <a:endParaRPr lang="ru-RU"/>
        </a:p>
      </dgm:t>
    </dgm:pt>
    <dgm:pt modelId="{D4F94686-1681-43A2-914C-9A630A41B46E}" type="sibTrans" cxnId="{B4081631-B1C9-458C-AAF9-3CCA4E68535B}">
      <dgm:prSet/>
      <dgm:spPr/>
      <dgm:t>
        <a:bodyPr/>
        <a:lstStyle/>
        <a:p>
          <a:endParaRPr lang="ru-RU"/>
        </a:p>
      </dgm:t>
    </dgm:pt>
    <dgm:pt modelId="{B4B4614B-4602-44D7-A64F-7EEDE786E7DB}" type="asst">
      <dgm:prSet phldrT="[Текст]" custT="1"/>
      <dgm:spPr>
        <a:solidFill>
          <a:schemeClr val="accent3">
            <a:lumMod val="40000"/>
            <a:lumOff val="60000"/>
          </a:schemeClr>
        </a:solidFill>
      </dgm:spPr>
      <dgm:t>
        <a:bodyPr/>
        <a:lstStyle/>
        <a:p>
          <a:pPr>
            <a:lnSpc>
              <a:spcPct val="80000"/>
            </a:lnSpc>
          </a:pPr>
          <a:r>
            <a:rPr lang="ru-RU" sz="2800" b="1" dirty="0" smtClean="0"/>
            <a:t>Факторы устойчивого развития </a:t>
          </a:r>
          <a:r>
            <a:rPr lang="ru-RU" sz="2800" b="1" smtClean="0"/>
            <a:t>рынка труда</a:t>
          </a:r>
          <a:endParaRPr lang="ru-RU" sz="2800" dirty="0"/>
        </a:p>
      </dgm:t>
    </dgm:pt>
    <dgm:pt modelId="{389B46DF-8292-42FF-A97F-5C845505E6DA}" type="parTrans" cxnId="{2ED969DE-9E55-43CE-A69D-8A658A4DBCD7}">
      <dgm:prSet/>
      <dgm:spPr/>
      <dgm:t>
        <a:bodyPr/>
        <a:lstStyle/>
        <a:p>
          <a:endParaRPr lang="ru-RU"/>
        </a:p>
      </dgm:t>
    </dgm:pt>
    <dgm:pt modelId="{A5555221-6361-4437-B09D-FA146549717C}" type="sibTrans" cxnId="{2ED969DE-9E55-43CE-A69D-8A658A4DBCD7}">
      <dgm:prSet/>
      <dgm:spPr/>
      <dgm:t>
        <a:bodyPr/>
        <a:lstStyle/>
        <a:p>
          <a:endParaRPr lang="ru-RU"/>
        </a:p>
      </dgm:t>
    </dgm:pt>
    <dgm:pt modelId="{3E717557-18F2-4BB3-8B0F-3065373F8AA2}">
      <dgm:prSet custT="1"/>
      <dgm:spPr/>
      <dgm:t>
        <a:bodyPr/>
        <a:lstStyle/>
        <a:p>
          <a:r>
            <a:rPr lang="ru-RU" sz="2400" b="1" dirty="0" smtClean="0"/>
            <a:t>1. Рождаемость</a:t>
          </a:r>
          <a:endParaRPr lang="ru-RU" sz="2400" b="1" dirty="0"/>
        </a:p>
      </dgm:t>
    </dgm:pt>
    <dgm:pt modelId="{D04260FC-C605-41DC-8C89-9C7F5B8A8724}" type="parTrans" cxnId="{0302E5F2-B638-4D2D-85D0-246A1BDA32B6}">
      <dgm:prSet/>
      <dgm:spPr/>
      <dgm:t>
        <a:bodyPr/>
        <a:lstStyle/>
        <a:p>
          <a:endParaRPr lang="ru-RU"/>
        </a:p>
      </dgm:t>
    </dgm:pt>
    <dgm:pt modelId="{A4106E9E-E189-46E6-956C-175AA932AFD8}" type="sibTrans" cxnId="{0302E5F2-B638-4D2D-85D0-246A1BDA32B6}">
      <dgm:prSet/>
      <dgm:spPr/>
      <dgm:t>
        <a:bodyPr/>
        <a:lstStyle/>
        <a:p>
          <a:endParaRPr lang="ru-RU"/>
        </a:p>
      </dgm:t>
    </dgm:pt>
    <dgm:pt modelId="{090B4749-5E2B-44D0-B7ED-7886A3E64D37}">
      <dgm:prSet custT="1"/>
      <dgm:spPr/>
      <dgm:t>
        <a:bodyPr/>
        <a:lstStyle/>
        <a:p>
          <a:r>
            <a:rPr lang="ru-RU" sz="2400" b="1" dirty="0" smtClean="0"/>
            <a:t>2</a:t>
          </a:r>
          <a:r>
            <a:rPr lang="ru-RU" sz="2400" b="1" smtClean="0"/>
            <a:t>. Продолжительность </a:t>
          </a:r>
          <a:r>
            <a:rPr lang="ru-RU" sz="2400" b="1" dirty="0" smtClean="0"/>
            <a:t>жизни населения</a:t>
          </a:r>
          <a:endParaRPr lang="ru-RU" sz="2400" b="1" dirty="0"/>
        </a:p>
      </dgm:t>
    </dgm:pt>
    <dgm:pt modelId="{11787DFB-D3C8-47C8-B69A-32938F1582BC}" type="parTrans" cxnId="{0AAB1C70-2EC2-4877-AE7D-D3E1D1387B4F}">
      <dgm:prSet/>
      <dgm:spPr/>
      <dgm:t>
        <a:bodyPr/>
        <a:lstStyle/>
        <a:p>
          <a:endParaRPr lang="ru-RU"/>
        </a:p>
      </dgm:t>
    </dgm:pt>
    <dgm:pt modelId="{D7EB8599-7C68-4D57-A6E5-5177A0933349}" type="sibTrans" cxnId="{0AAB1C70-2EC2-4877-AE7D-D3E1D1387B4F}">
      <dgm:prSet/>
      <dgm:spPr/>
      <dgm:t>
        <a:bodyPr/>
        <a:lstStyle/>
        <a:p>
          <a:endParaRPr lang="ru-RU"/>
        </a:p>
      </dgm:t>
    </dgm:pt>
    <dgm:pt modelId="{CB2BF6F4-CA08-470F-8255-6A70F4EE4D47}">
      <dgm:prSet custT="1"/>
      <dgm:spPr/>
      <dgm:t>
        <a:bodyPr/>
        <a:lstStyle/>
        <a:p>
          <a:r>
            <a:rPr lang="ru-RU" sz="2400" b="1" dirty="0" smtClean="0"/>
            <a:t>3. Миграция населения</a:t>
          </a:r>
          <a:endParaRPr lang="ru-RU" sz="2400" b="1" dirty="0"/>
        </a:p>
      </dgm:t>
    </dgm:pt>
    <dgm:pt modelId="{B32855F8-E474-4F3D-8958-90A5C373A59F}" type="parTrans" cxnId="{924C6725-9F50-48D0-B1A5-147FF3C5BE61}">
      <dgm:prSet/>
      <dgm:spPr/>
      <dgm:t>
        <a:bodyPr/>
        <a:lstStyle/>
        <a:p>
          <a:endParaRPr lang="ru-RU"/>
        </a:p>
      </dgm:t>
    </dgm:pt>
    <dgm:pt modelId="{D0E0F597-4C3D-4014-A6FF-FA3215870754}" type="sibTrans" cxnId="{924C6725-9F50-48D0-B1A5-147FF3C5BE61}">
      <dgm:prSet/>
      <dgm:spPr/>
      <dgm:t>
        <a:bodyPr/>
        <a:lstStyle/>
        <a:p>
          <a:endParaRPr lang="ru-RU"/>
        </a:p>
      </dgm:t>
    </dgm:pt>
    <dgm:pt modelId="{84949CEA-903D-45B9-9FFF-C70FBFD579EF}">
      <dgm:prSet custT="1"/>
      <dgm:spPr/>
      <dgm:t>
        <a:bodyPr/>
        <a:lstStyle/>
        <a:p>
          <a:r>
            <a:rPr lang="ru-RU" sz="2400" b="1" dirty="0" smtClean="0"/>
            <a:t>4. Половозрастной состав населения</a:t>
          </a:r>
          <a:endParaRPr lang="ru-RU" sz="2400" b="1" dirty="0"/>
        </a:p>
      </dgm:t>
    </dgm:pt>
    <dgm:pt modelId="{B073EBF5-9DFC-4137-A171-20C32F364C2E}" type="parTrans" cxnId="{27D84CA2-1BB8-4C57-A1E4-6A619E8C318F}">
      <dgm:prSet/>
      <dgm:spPr/>
      <dgm:t>
        <a:bodyPr/>
        <a:lstStyle/>
        <a:p>
          <a:endParaRPr lang="ru-RU"/>
        </a:p>
      </dgm:t>
    </dgm:pt>
    <dgm:pt modelId="{54B943F5-4C57-4685-8C94-13A40756E769}" type="sibTrans" cxnId="{27D84CA2-1BB8-4C57-A1E4-6A619E8C318F}">
      <dgm:prSet/>
      <dgm:spPr/>
      <dgm:t>
        <a:bodyPr/>
        <a:lstStyle/>
        <a:p>
          <a:endParaRPr lang="ru-RU"/>
        </a:p>
      </dgm:t>
    </dgm:pt>
    <dgm:pt modelId="{04D24FC8-AEFF-4113-9BCB-0E246226FEFB}">
      <dgm:prSet custT="1"/>
      <dgm:spPr>
        <a:solidFill>
          <a:schemeClr val="accent3">
            <a:lumMod val="50000"/>
          </a:schemeClr>
        </a:solidFill>
      </dgm:spPr>
      <dgm:t>
        <a:bodyPr/>
        <a:lstStyle/>
        <a:p>
          <a:r>
            <a:rPr lang="ru-RU" sz="2300" b="1" dirty="0" smtClean="0"/>
            <a:t>1. Величина доходов населения</a:t>
          </a:r>
          <a:endParaRPr lang="ru-RU" sz="2300" b="1" dirty="0"/>
        </a:p>
      </dgm:t>
    </dgm:pt>
    <dgm:pt modelId="{4499AA3C-85DD-4E5F-9FB1-06B91CF5F634}" type="parTrans" cxnId="{14B26131-8CA7-4477-AB3F-E48816CD24B9}">
      <dgm:prSet/>
      <dgm:spPr/>
      <dgm:t>
        <a:bodyPr/>
        <a:lstStyle/>
        <a:p>
          <a:endParaRPr lang="ru-RU"/>
        </a:p>
      </dgm:t>
    </dgm:pt>
    <dgm:pt modelId="{D3DA97A0-FFB2-464B-8D2C-FC08895D6CB2}" type="sibTrans" cxnId="{14B26131-8CA7-4477-AB3F-E48816CD24B9}">
      <dgm:prSet/>
      <dgm:spPr/>
      <dgm:t>
        <a:bodyPr/>
        <a:lstStyle/>
        <a:p>
          <a:endParaRPr lang="ru-RU"/>
        </a:p>
      </dgm:t>
    </dgm:pt>
    <dgm:pt modelId="{FCE34B6E-E461-4FB1-AAEB-F38239EEB5E1}">
      <dgm:prSet custT="1"/>
      <dgm:spPr>
        <a:solidFill>
          <a:schemeClr val="accent3">
            <a:lumMod val="50000"/>
          </a:schemeClr>
        </a:solidFill>
      </dgm:spPr>
      <dgm:t>
        <a:bodyPr/>
        <a:lstStyle/>
        <a:p>
          <a:r>
            <a:rPr lang="ru-RU" sz="2300" b="1" dirty="0" smtClean="0"/>
            <a:t>2. Дифференциация доходов</a:t>
          </a:r>
          <a:endParaRPr lang="ru-RU" sz="2300" b="1" dirty="0"/>
        </a:p>
      </dgm:t>
    </dgm:pt>
    <dgm:pt modelId="{D689DF32-C3D8-4D78-B7DC-8D00B035B463}" type="parTrans" cxnId="{06FBE398-BBD2-4267-B127-A84B81197481}">
      <dgm:prSet/>
      <dgm:spPr/>
      <dgm:t>
        <a:bodyPr/>
        <a:lstStyle/>
        <a:p>
          <a:endParaRPr lang="ru-RU"/>
        </a:p>
      </dgm:t>
    </dgm:pt>
    <dgm:pt modelId="{9624AC0A-B798-4829-9A1B-F50975865EA2}" type="sibTrans" cxnId="{06FBE398-BBD2-4267-B127-A84B81197481}">
      <dgm:prSet/>
      <dgm:spPr/>
      <dgm:t>
        <a:bodyPr/>
        <a:lstStyle/>
        <a:p>
          <a:endParaRPr lang="ru-RU"/>
        </a:p>
      </dgm:t>
    </dgm:pt>
    <dgm:pt modelId="{80ECC092-3966-4C0D-A85B-124CA87C66C6}">
      <dgm:prSet custT="1"/>
      <dgm:spPr>
        <a:solidFill>
          <a:schemeClr val="accent3">
            <a:lumMod val="50000"/>
          </a:schemeClr>
        </a:solidFill>
      </dgm:spPr>
      <dgm:t>
        <a:bodyPr/>
        <a:lstStyle/>
        <a:p>
          <a:r>
            <a:rPr lang="ru-RU" sz="2300" b="1" dirty="0" smtClean="0"/>
            <a:t>3. Безработица по регистрируемой оценке и выборочным обследованиям</a:t>
          </a:r>
          <a:endParaRPr lang="ru-RU" sz="2300" b="1" dirty="0"/>
        </a:p>
      </dgm:t>
    </dgm:pt>
    <dgm:pt modelId="{C477519D-7AD7-4BCA-B49C-9E733B1FA17F}" type="parTrans" cxnId="{808E69BA-C280-45CD-9D7E-153B5301AD75}">
      <dgm:prSet/>
      <dgm:spPr/>
      <dgm:t>
        <a:bodyPr/>
        <a:lstStyle/>
        <a:p>
          <a:endParaRPr lang="ru-RU"/>
        </a:p>
      </dgm:t>
    </dgm:pt>
    <dgm:pt modelId="{0ACC3AAE-6A69-422B-B0C8-19BEBB174D80}" type="sibTrans" cxnId="{808E69BA-C280-45CD-9D7E-153B5301AD75}">
      <dgm:prSet/>
      <dgm:spPr/>
      <dgm:t>
        <a:bodyPr/>
        <a:lstStyle/>
        <a:p>
          <a:endParaRPr lang="ru-RU"/>
        </a:p>
      </dgm:t>
    </dgm:pt>
    <dgm:pt modelId="{D2C50A46-6F59-4E97-A7BB-A5B617A9E457}">
      <dgm:prSet custT="1"/>
      <dgm:spPr>
        <a:solidFill>
          <a:schemeClr val="accent3">
            <a:lumMod val="50000"/>
          </a:schemeClr>
        </a:solidFill>
      </dgm:spPr>
      <dgm:t>
        <a:bodyPr/>
        <a:lstStyle/>
        <a:p>
          <a:r>
            <a:rPr lang="ru-RU" sz="2300" b="1" dirty="0" smtClean="0"/>
            <a:t>4. Структура занятости населения</a:t>
          </a:r>
          <a:endParaRPr lang="ru-RU" sz="2300" b="1" dirty="0"/>
        </a:p>
      </dgm:t>
    </dgm:pt>
    <dgm:pt modelId="{4FC7E2B0-D795-496F-8D75-23F3E8C4729F}" type="parTrans" cxnId="{4BBAA9E4-0282-4AA9-9BC1-0DDA14851E37}">
      <dgm:prSet/>
      <dgm:spPr/>
      <dgm:t>
        <a:bodyPr/>
        <a:lstStyle/>
        <a:p>
          <a:endParaRPr lang="ru-RU"/>
        </a:p>
      </dgm:t>
    </dgm:pt>
    <dgm:pt modelId="{B3B14556-2C96-46A5-9127-829FF5212D35}" type="sibTrans" cxnId="{4BBAA9E4-0282-4AA9-9BC1-0DDA14851E37}">
      <dgm:prSet/>
      <dgm:spPr/>
      <dgm:t>
        <a:bodyPr/>
        <a:lstStyle/>
        <a:p>
          <a:endParaRPr lang="ru-RU"/>
        </a:p>
      </dgm:t>
    </dgm:pt>
    <dgm:pt modelId="{6EB536BD-D37A-4385-95B8-13BA92DE7A17}" type="pres">
      <dgm:prSet presAssocID="{09E54DAF-A4A4-4DA8-8D66-985E765A2A18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06DCD7A-9F9E-4F0D-9809-64A26A183D6D}" type="pres">
      <dgm:prSet presAssocID="{A6700CCD-245B-4F29-94A8-36F907E57755}" presName="compNode" presStyleCnt="0"/>
      <dgm:spPr/>
    </dgm:pt>
    <dgm:pt modelId="{3C3B577D-9494-430E-9C2C-1DAF683F459F}" type="pres">
      <dgm:prSet presAssocID="{A6700CCD-245B-4F29-94A8-36F907E57755}" presName="aNode" presStyleLbl="bgShp" presStyleIdx="0" presStyleCnt="2" custLinFactNeighborX="-950"/>
      <dgm:spPr/>
      <dgm:t>
        <a:bodyPr/>
        <a:lstStyle/>
        <a:p>
          <a:endParaRPr lang="ru-RU"/>
        </a:p>
      </dgm:t>
    </dgm:pt>
    <dgm:pt modelId="{B79F73AF-8B6B-44BE-A939-A819FF64E75E}" type="pres">
      <dgm:prSet presAssocID="{A6700CCD-245B-4F29-94A8-36F907E57755}" presName="textNode" presStyleLbl="bgShp" presStyleIdx="0" presStyleCnt="2"/>
      <dgm:spPr/>
      <dgm:t>
        <a:bodyPr/>
        <a:lstStyle/>
        <a:p>
          <a:endParaRPr lang="ru-RU"/>
        </a:p>
      </dgm:t>
    </dgm:pt>
    <dgm:pt modelId="{4371124E-C0C6-4CDF-BB0E-8595B9625098}" type="pres">
      <dgm:prSet presAssocID="{A6700CCD-245B-4F29-94A8-36F907E57755}" presName="compChildNode" presStyleCnt="0"/>
      <dgm:spPr/>
    </dgm:pt>
    <dgm:pt modelId="{EE4367A0-3FEB-4C3D-A371-3A83767A699A}" type="pres">
      <dgm:prSet presAssocID="{A6700CCD-245B-4F29-94A8-36F907E57755}" presName="theInnerList" presStyleCnt="0"/>
      <dgm:spPr/>
    </dgm:pt>
    <dgm:pt modelId="{73626B17-048C-472D-BAAA-2A41A29C488A}" type="pres">
      <dgm:prSet presAssocID="{3E717557-18F2-4BB3-8B0F-3065373F8AA2}" presName="childNode" presStyleLbl="node1" presStyleIdx="0" presStyleCnt="8" custScaleX="11486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B4DAF52-08BB-4B9D-90E2-99EDA8AA2BCA}" type="pres">
      <dgm:prSet presAssocID="{3E717557-18F2-4BB3-8B0F-3065373F8AA2}" presName="aSpace2" presStyleCnt="0"/>
      <dgm:spPr/>
    </dgm:pt>
    <dgm:pt modelId="{AFDCB614-32DF-4E39-8173-E10DEEEF17AB}" type="pres">
      <dgm:prSet presAssocID="{090B4749-5E2B-44D0-B7ED-7886A3E64D37}" presName="childNode" presStyleLbl="node1" presStyleIdx="1" presStyleCnt="8" custScaleX="11486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FE37B44-D1B3-482D-84C1-DE1EB44F9111}" type="pres">
      <dgm:prSet presAssocID="{090B4749-5E2B-44D0-B7ED-7886A3E64D37}" presName="aSpace2" presStyleCnt="0"/>
      <dgm:spPr/>
    </dgm:pt>
    <dgm:pt modelId="{A3698E6C-1FB8-4330-AF52-AA866B78A821}" type="pres">
      <dgm:prSet presAssocID="{CB2BF6F4-CA08-470F-8255-6A70F4EE4D47}" presName="childNode" presStyleLbl="node1" presStyleIdx="2" presStyleCnt="8" custScaleX="11486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D8E42CD-35D1-48E9-9E09-4F56C1F52DA7}" type="pres">
      <dgm:prSet presAssocID="{CB2BF6F4-CA08-470F-8255-6A70F4EE4D47}" presName="aSpace2" presStyleCnt="0"/>
      <dgm:spPr/>
    </dgm:pt>
    <dgm:pt modelId="{8431352B-1642-43BA-8E8E-24F5C74F794F}" type="pres">
      <dgm:prSet presAssocID="{84949CEA-903D-45B9-9FFF-C70FBFD579EF}" presName="childNode" presStyleLbl="node1" presStyleIdx="3" presStyleCnt="8" custScaleX="11486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A9E7D60-B147-4B49-A6C2-3E068D41E595}" type="pres">
      <dgm:prSet presAssocID="{A6700CCD-245B-4F29-94A8-36F907E57755}" presName="aSpace" presStyleCnt="0"/>
      <dgm:spPr/>
    </dgm:pt>
    <dgm:pt modelId="{01375716-0573-466B-BC41-9EDA35F4CD0E}" type="pres">
      <dgm:prSet presAssocID="{B4B4614B-4602-44D7-A64F-7EEDE786E7DB}" presName="compNode" presStyleCnt="0"/>
      <dgm:spPr/>
    </dgm:pt>
    <dgm:pt modelId="{712B4B59-70CB-4970-98EC-5079E4DDFD6E}" type="pres">
      <dgm:prSet presAssocID="{B4B4614B-4602-44D7-A64F-7EEDE786E7DB}" presName="aNode" presStyleLbl="bgShp" presStyleIdx="1" presStyleCnt="2"/>
      <dgm:spPr/>
      <dgm:t>
        <a:bodyPr/>
        <a:lstStyle/>
        <a:p>
          <a:endParaRPr lang="ru-RU"/>
        </a:p>
      </dgm:t>
    </dgm:pt>
    <dgm:pt modelId="{BF3EAD94-E511-47CA-800F-6B90220C2148}" type="pres">
      <dgm:prSet presAssocID="{B4B4614B-4602-44D7-A64F-7EEDE786E7DB}" presName="textNode" presStyleLbl="bgShp" presStyleIdx="1" presStyleCnt="2"/>
      <dgm:spPr/>
      <dgm:t>
        <a:bodyPr/>
        <a:lstStyle/>
        <a:p>
          <a:endParaRPr lang="ru-RU"/>
        </a:p>
      </dgm:t>
    </dgm:pt>
    <dgm:pt modelId="{5E830F77-C161-4436-A6CC-D1BEF40DAE34}" type="pres">
      <dgm:prSet presAssocID="{B4B4614B-4602-44D7-A64F-7EEDE786E7DB}" presName="compChildNode" presStyleCnt="0"/>
      <dgm:spPr/>
    </dgm:pt>
    <dgm:pt modelId="{A98B1037-C3C0-42F1-9206-8571EEF5E739}" type="pres">
      <dgm:prSet presAssocID="{B4B4614B-4602-44D7-A64F-7EEDE786E7DB}" presName="theInnerList" presStyleCnt="0"/>
      <dgm:spPr/>
    </dgm:pt>
    <dgm:pt modelId="{1C79C5AA-EEB7-42CE-88E3-DCA49A86F1D2}" type="pres">
      <dgm:prSet presAssocID="{04D24FC8-AEFF-4113-9BCB-0E246226FEFB}" presName="childNode" presStyleLbl="node1" presStyleIdx="4" presStyleCnt="8" custScaleX="116685" custScaleY="298769" custLinFactY="-100000" custLinFactNeighborX="11" custLinFactNeighborY="-14851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E350315-209F-48EA-A59C-D8B613C74264}" type="pres">
      <dgm:prSet presAssocID="{04D24FC8-AEFF-4113-9BCB-0E246226FEFB}" presName="aSpace2" presStyleCnt="0"/>
      <dgm:spPr/>
    </dgm:pt>
    <dgm:pt modelId="{3B924C5B-0A43-4DB0-B1C5-25F437D0AD34}" type="pres">
      <dgm:prSet presAssocID="{FCE34B6E-E461-4FB1-AAEB-F38239EEB5E1}" presName="childNode" presStyleLbl="node1" presStyleIdx="5" presStyleCnt="8" custScaleX="116663" custScaleY="296815" custLinFactY="-36981" custLinFactNeighborX="0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EECDF7D-3C92-4EB8-9597-88BAF7276BA5}" type="pres">
      <dgm:prSet presAssocID="{FCE34B6E-E461-4FB1-AAEB-F38239EEB5E1}" presName="aSpace2" presStyleCnt="0"/>
      <dgm:spPr/>
    </dgm:pt>
    <dgm:pt modelId="{F42689A6-6EF3-4EED-815B-EEEF4C6E991A}" type="pres">
      <dgm:prSet presAssocID="{80ECC092-3966-4C0D-A85B-124CA87C66C6}" presName="childNode" presStyleLbl="node1" presStyleIdx="6" presStyleCnt="8" custScaleX="116663" custScaleY="548109" custLinFactNeighborX="0" custLinFactNeighborY="8855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33AD008-316B-40EE-B105-5C2951ED7301}" type="pres">
      <dgm:prSet presAssocID="{80ECC092-3966-4C0D-A85B-124CA87C66C6}" presName="aSpace2" presStyleCnt="0"/>
      <dgm:spPr/>
    </dgm:pt>
    <dgm:pt modelId="{481B42EB-246A-4759-8A03-3C55D1988FC3}" type="pres">
      <dgm:prSet presAssocID="{D2C50A46-6F59-4E97-A7BB-A5B617A9E457}" presName="childNode" presStyleLbl="node1" presStyleIdx="7" presStyleCnt="8" custScaleX="116685" custScaleY="320317" custLinFactY="61279" custLinFactNeighborX="11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7D84CA2-1BB8-4C57-A1E4-6A619E8C318F}" srcId="{A6700CCD-245B-4F29-94A8-36F907E57755}" destId="{84949CEA-903D-45B9-9FFF-C70FBFD579EF}" srcOrd="3" destOrd="0" parTransId="{B073EBF5-9DFC-4137-A171-20C32F364C2E}" sibTransId="{54B943F5-4C57-4685-8C94-13A40756E769}"/>
    <dgm:cxn modelId="{0302E5F2-B638-4D2D-85D0-246A1BDA32B6}" srcId="{A6700CCD-245B-4F29-94A8-36F907E57755}" destId="{3E717557-18F2-4BB3-8B0F-3065373F8AA2}" srcOrd="0" destOrd="0" parTransId="{D04260FC-C605-41DC-8C89-9C7F5B8A8724}" sibTransId="{A4106E9E-E189-46E6-956C-175AA932AFD8}"/>
    <dgm:cxn modelId="{52E56A39-6E5C-414B-9BE1-0E1421C11E4A}" type="presOf" srcId="{3E717557-18F2-4BB3-8B0F-3065373F8AA2}" destId="{73626B17-048C-472D-BAAA-2A41A29C488A}" srcOrd="0" destOrd="0" presId="urn:microsoft.com/office/officeart/2005/8/layout/lProcess2"/>
    <dgm:cxn modelId="{43634A06-4FF7-43D8-B745-28330DF9A371}" type="presOf" srcId="{04D24FC8-AEFF-4113-9BCB-0E246226FEFB}" destId="{1C79C5AA-EEB7-42CE-88E3-DCA49A86F1D2}" srcOrd="0" destOrd="0" presId="urn:microsoft.com/office/officeart/2005/8/layout/lProcess2"/>
    <dgm:cxn modelId="{8C2F1BFE-D3F2-4702-84D7-7E313CC36E36}" type="presOf" srcId="{FCE34B6E-E461-4FB1-AAEB-F38239EEB5E1}" destId="{3B924C5B-0A43-4DB0-B1C5-25F437D0AD34}" srcOrd="0" destOrd="0" presId="urn:microsoft.com/office/officeart/2005/8/layout/lProcess2"/>
    <dgm:cxn modelId="{51593A05-4695-443A-A88F-0EBDA8D7BFAE}" type="presOf" srcId="{A6700CCD-245B-4F29-94A8-36F907E57755}" destId="{B79F73AF-8B6B-44BE-A939-A819FF64E75E}" srcOrd="1" destOrd="0" presId="urn:microsoft.com/office/officeart/2005/8/layout/lProcess2"/>
    <dgm:cxn modelId="{E8070AA6-823B-4B99-A309-6B05C75CAA62}" type="presOf" srcId="{B4B4614B-4602-44D7-A64F-7EEDE786E7DB}" destId="{BF3EAD94-E511-47CA-800F-6B90220C2148}" srcOrd="1" destOrd="0" presId="urn:microsoft.com/office/officeart/2005/8/layout/lProcess2"/>
    <dgm:cxn modelId="{B4081631-B1C9-458C-AAF9-3CCA4E68535B}" srcId="{09E54DAF-A4A4-4DA8-8D66-985E765A2A18}" destId="{A6700CCD-245B-4F29-94A8-36F907E57755}" srcOrd="0" destOrd="0" parTransId="{AF5C0701-1E15-4D86-B1A1-33F524DEE59C}" sibTransId="{D4F94686-1681-43A2-914C-9A630A41B46E}"/>
    <dgm:cxn modelId="{D09F2B18-C736-4E9E-9779-1EB83B5838E2}" type="presOf" srcId="{80ECC092-3966-4C0D-A85B-124CA87C66C6}" destId="{F42689A6-6EF3-4EED-815B-EEEF4C6E991A}" srcOrd="0" destOrd="0" presId="urn:microsoft.com/office/officeart/2005/8/layout/lProcess2"/>
    <dgm:cxn modelId="{14B26131-8CA7-4477-AB3F-E48816CD24B9}" srcId="{B4B4614B-4602-44D7-A64F-7EEDE786E7DB}" destId="{04D24FC8-AEFF-4113-9BCB-0E246226FEFB}" srcOrd="0" destOrd="0" parTransId="{4499AA3C-85DD-4E5F-9FB1-06B91CF5F634}" sibTransId="{D3DA97A0-FFB2-464B-8D2C-FC08895D6CB2}"/>
    <dgm:cxn modelId="{808E69BA-C280-45CD-9D7E-153B5301AD75}" srcId="{B4B4614B-4602-44D7-A64F-7EEDE786E7DB}" destId="{80ECC092-3966-4C0D-A85B-124CA87C66C6}" srcOrd="2" destOrd="0" parTransId="{C477519D-7AD7-4BCA-B49C-9E733B1FA17F}" sibTransId="{0ACC3AAE-6A69-422B-B0C8-19BEBB174D80}"/>
    <dgm:cxn modelId="{924C6725-9F50-48D0-B1A5-147FF3C5BE61}" srcId="{A6700CCD-245B-4F29-94A8-36F907E57755}" destId="{CB2BF6F4-CA08-470F-8255-6A70F4EE4D47}" srcOrd="2" destOrd="0" parTransId="{B32855F8-E474-4F3D-8958-90A5C373A59F}" sibTransId="{D0E0F597-4C3D-4014-A6FF-FA3215870754}"/>
    <dgm:cxn modelId="{63E72D15-AC6C-4DA0-83A2-008587FFADF6}" type="presOf" srcId="{B4B4614B-4602-44D7-A64F-7EEDE786E7DB}" destId="{712B4B59-70CB-4970-98EC-5079E4DDFD6E}" srcOrd="0" destOrd="0" presId="urn:microsoft.com/office/officeart/2005/8/layout/lProcess2"/>
    <dgm:cxn modelId="{0DA45A90-848C-4ECC-B903-4E0096CB2299}" type="presOf" srcId="{A6700CCD-245B-4F29-94A8-36F907E57755}" destId="{3C3B577D-9494-430E-9C2C-1DAF683F459F}" srcOrd="0" destOrd="0" presId="urn:microsoft.com/office/officeart/2005/8/layout/lProcess2"/>
    <dgm:cxn modelId="{CFF1AEE3-F59B-43A7-9AA6-BF8D153A4198}" type="presOf" srcId="{CB2BF6F4-CA08-470F-8255-6A70F4EE4D47}" destId="{A3698E6C-1FB8-4330-AF52-AA866B78A821}" srcOrd="0" destOrd="0" presId="urn:microsoft.com/office/officeart/2005/8/layout/lProcess2"/>
    <dgm:cxn modelId="{0AAB1C70-2EC2-4877-AE7D-D3E1D1387B4F}" srcId="{A6700CCD-245B-4F29-94A8-36F907E57755}" destId="{090B4749-5E2B-44D0-B7ED-7886A3E64D37}" srcOrd="1" destOrd="0" parTransId="{11787DFB-D3C8-47C8-B69A-32938F1582BC}" sibTransId="{D7EB8599-7C68-4D57-A6E5-5177A0933349}"/>
    <dgm:cxn modelId="{C76E6685-ED45-4C62-8BB5-C4D37C705BF8}" type="presOf" srcId="{84949CEA-903D-45B9-9FFF-C70FBFD579EF}" destId="{8431352B-1642-43BA-8E8E-24F5C74F794F}" srcOrd="0" destOrd="0" presId="urn:microsoft.com/office/officeart/2005/8/layout/lProcess2"/>
    <dgm:cxn modelId="{4BBAA9E4-0282-4AA9-9BC1-0DDA14851E37}" srcId="{B4B4614B-4602-44D7-A64F-7EEDE786E7DB}" destId="{D2C50A46-6F59-4E97-A7BB-A5B617A9E457}" srcOrd="3" destOrd="0" parTransId="{4FC7E2B0-D795-496F-8D75-23F3E8C4729F}" sibTransId="{B3B14556-2C96-46A5-9127-829FF5212D35}"/>
    <dgm:cxn modelId="{06FBE398-BBD2-4267-B127-A84B81197481}" srcId="{B4B4614B-4602-44D7-A64F-7EEDE786E7DB}" destId="{FCE34B6E-E461-4FB1-AAEB-F38239EEB5E1}" srcOrd="1" destOrd="0" parTransId="{D689DF32-C3D8-4D78-B7DC-8D00B035B463}" sibTransId="{9624AC0A-B798-4829-9A1B-F50975865EA2}"/>
    <dgm:cxn modelId="{4BA6BBCD-DE2F-475A-9C7F-250EA225EAF9}" type="presOf" srcId="{D2C50A46-6F59-4E97-A7BB-A5B617A9E457}" destId="{481B42EB-246A-4759-8A03-3C55D1988FC3}" srcOrd="0" destOrd="0" presId="urn:microsoft.com/office/officeart/2005/8/layout/lProcess2"/>
    <dgm:cxn modelId="{2ED969DE-9E55-43CE-A69D-8A658A4DBCD7}" srcId="{09E54DAF-A4A4-4DA8-8D66-985E765A2A18}" destId="{B4B4614B-4602-44D7-A64F-7EEDE786E7DB}" srcOrd="1" destOrd="0" parTransId="{389B46DF-8292-42FF-A97F-5C845505E6DA}" sibTransId="{A5555221-6361-4437-B09D-FA146549717C}"/>
    <dgm:cxn modelId="{3F482744-B26B-487E-8AEB-E279B185B9C9}" type="presOf" srcId="{09E54DAF-A4A4-4DA8-8D66-985E765A2A18}" destId="{6EB536BD-D37A-4385-95B8-13BA92DE7A17}" srcOrd="0" destOrd="0" presId="urn:microsoft.com/office/officeart/2005/8/layout/lProcess2"/>
    <dgm:cxn modelId="{E9E19BDC-EAFF-4DAC-9B4E-745875FB680F}" type="presOf" srcId="{090B4749-5E2B-44D0-B7ED-7886A3E64D37}" destId="{AFDCB614-32DF-4E39-8173-E10DEEEF17AB}" srcOrd="0" destOrd="0" presId="urn:microsoft.com/office/officeart/2005/8/layout/lProcess2"/>
    <dgm:cxn modelId="{3BB15661-CBF2-4D4E-B924-A50F7ED507BE}" type="presParOf" srcId="{6EB536BD-D37A-4385-95B8-13BA92DE7A17}" destId="{006DCD7A-9F9E-4F0D-9809-64A26A183D6D}" srcOrd="0" destOrd="0" presId="urn:microsoft.com/office/officeart/2005/8/layout/lProcess2"/>
    <dgm:cxn modelId="{3EBA46D8-D6C0-434C-B8FD-5B18A8212ED9}" type="presParOf" srcId="{006DCD7A-9F9E-4F0D-9809-64A26A183D6D}" destId="{3C3B577D-9494-430E-9C2C-1DAF683F459F}" srcOrd="0" destOrd="0" presId="urn:microsoft.com/office/officeart/2005/8/layout/lProcess2"/>
    <dgm:cxn modelId="{62DB63D1-1305-423F-B2D7-8ADD7D4125BD}" type="presParOf" srcId="{006DCD7A-9F9E-4F0D-9809-64A26A183D6D}" destId="{B79F73AF-8B6B-44BE-A939-A819FF64E75E}" srcOrd="1" destOrd="0" presId="urn:microsoft.com/office/officeart/2005/8/layout/lProcess2"/>
    <dgm:cxn modelId="{E7D8EC67-F930-4CB0-999B-518B2E6A9114}" type="presParOf" srcId="{006DCD7A-9F9E-4F0D-9809-64A26A183D6D}" destId="{4371124E-C0C6-4CDF-BB0E-8595B9625098}" srcOrd="2" destOrd="0" presId="urn:microsoft.com/office/officeart/2005/8/layout/lProcess2"/>
    <dgm:cxn modelId="{12677086-B4DE-4D46-A8F2-CD32ED8202A5}" type="presParOf" srcId="{4371124E-C0C6-4CDF-BB0E-8595B9625098}" destId="{EE4367A0-3FEB-4C3D-A371-3A83767A699A}" srcOrd="0" destOrd="0" presId="urn:microsoft.com/office/officeart/2005/8/layout/lProcess2"/>
    <dgm:cxn modelId="{1455A139-8114-4752-A6BF-822BD184631A}" type="presParOf" srcId="{EE4367A0-3FEB-4C3D-A371-3A83767A699A}" destId="{73626B17-048C-472D-BAAA-2A41A29C488A}" srcOrd="0" destOrd="0" presId="urn:microsoft.com/office/officeart/2005/8/layout/lProcess2"/>
    <dgm:cxn modelId="{56153772-CC35-494C-B378-702E4E0C6F62}" type="presParOf" srcId="{EE4367A0-3FEB-4C3D-A371-3A83767A699A}" destId="{5B4DAF52-08BB-4B9D-90E2-99EDA8AA2BCA}" srcOrd="1" destOrd="0" presId="urn:microsoft.com/office/officeart/2005/8/layout/lProcess2"/>
    <dgm:cxn modelId="{C0543B9D-340B-4AF0-A7AF-452263AEA72F}" type="presParOf" srcId="{EE4367A0-3FEB-4C3D-A371-3A83767A699A}" destId="{AFDCB614-32DF-4E39-8173-E10DEEEF17AB}" srcOrd="2" destOrd="0" presId="urn:microsoft.com/office/officeart/2005/8/layout/lProcess2"/>
    <dgm:cxn modelId="{DD52949A-C28E-4406-BB62-132A39BCA601}" type="presParOf" srcId="{EE4367A0-3FEB-4C3D-A371-3A83767A699A}" destId="{7FE37B44-D1B3-482D-84C1-DE1EB44F9111}" srcOrd="3" destOrd="0" presId="urn:microsoft.com/office/officeart/2005/8/layout/lProcess2"/>
    <dgm:cxn modelId="{032DEEE2-6E75-4120-8ADE-AF77631FC35B}" type="presParOf" srcId="{EE4367A0-3FEB-4C3D-A371-3A83767A699A}" destId="{A3698E6C-1FB8-4330-AF52-AA866B78A821}" srcOrd="4" destOrd="0" presId="urn:microsoft.com/office/officeart/2005/8/layout/lProcess2"/>
    <dgm:cxn modelId="{AA733E64-DFA7-4204-908E-216A3C7B22F8}" type="presParOf" srcId="{EE4367A0-3FEB-4C3D-A371-3A83767A699A}" destId="{FD8E42CD-35D1-48E9-9E09-4F56C1F52DA7}" srcOrd="5" destOrd="0" presId="urn:microsoft.com/office/officeart/2005/8/layout/lProcess2"/>
    <dgm:cxn modelId="{61C33689-8DAD-498C-A34A-61BA49DFA155}" type="presParOf" srcId="{EE4367A0-3FEB-4C3D-A371-3A83767A699A}" destId="{8431352B-1642-43BA-8E8E-24F5C74F794F}" srcOrd="6" destOrd="0" presId="urn:microsoft.com/office/officeart/2005/8/layout/lProcess2"/>
    <dgm:cxn modelId="{AD26EBB6-8831-4170-ADC6-2DEE6A0597EF}" type="presParOf" srcId="{6EB536BD-D37A-4385-95B8-13BA92DE7A17}" destId="{6A9E7D60-B147-4B49-A6C2-3E068D41E595}" srcOrd="1" destOrd="0" presId="urn:microsoft.com/office/officeart/2005/8/layout/lProcess2"/>
    <dgm:cxn modelId="{EB48857D-15A9-4661-A660-B9F28F423598}" type="presParOf" srcId="{6EB536BD-D37A-4385-95B8-13BA92DE7A17}" destId="{01375716-0573-466B-BC41-9EDA35F4CD0E}" srcOrd="2" destOrd="0" presId="urn:microsoft.com/office/officeart/2005/8/layout/lProcess2"/>
    <dgm:cxn modelId="{0ABB95B2-B8E0-4C6A-A70D-4594A66F4884}" type="presParOf" srcId="{01375716-0573-466B-BC41-9EDA35F4CD0E}" destId="{712B4B59-70CB-4970-98EC-5079E4DDFD6E}" srcOrd="0" destOrd="0" presId="urn:microsoft.com/office/officeart/2005/8/layout/lProcess2"/>
    <dgm:cxn modelId="{5FDB9FB6-70BA-40D8-A0F7-A8D870251201}" type="presParOf" srcId="{01375716-0573-466B-BC41-9EDA35F4CD0E}" destId="{BF3EAD94-E511-47CA-800F-6B90220C2148}" srcOrd="1" destOrd="0" presId="urn:microsoft.com/office/officeart/2005/8/layout/lProcess2"/>
    <dgm:cxn modelId="{7F3E5B9A-FB94-4507-9972-D6A1886EBD8A}" type="presParOf" srcId="{01375716-0573-466B-BC41-9EDA35F4CD0E}" destId="{5E830F77-C161-4436-A6CC-D1BEF40DAE34}" srcOrd="2" destOrd="0" presId="urn:microsoft.com/office/officeart/2005/8/layout/lProcess2"/>
    <dgm:cxn modelId="{C42C6E51-9EF7-403B-A933-CD5A697B7301}" type="presParOf" srcId="{5E830F77-C161-4436-A6CC-D1BEF40DAE34}" destId="{A98B1037-C3C0-42F1-9206-8571EEF5E739}" srcOrd="0" destOrd="0" presId="urn:microsoft.com/office/officeart/2005/8/layout/lProcess2"/>
    <dgm:cxn modelId="{DCEC797D-52EB-4948-B8DA-1FF796C8242F}" type="presParOf" srcId="{A98B1037-C3C0-42F1-9206-8571EEF5E739}" destId="{1C79C5AA-EEB7-42CE-88E3-DCA49A86F1D2}" srcOrd="0" destOrd="0" presId="urn:microsoft.com/office/officeart/2005/8/layout/lProcess2"/>
    <dgm:cxn modelId="{E737AAD6-8177-43E8-9164-99F8F67F6A2A}" type="presParOf" srcId="{A98B1037-C3C0-42F1-9206-8571EEF5E739}" destId="{0E350315-209F-48EA-A59C-D8B613C74264}" srcOrd="1" destOrd="0" presId="urn:microsoft.com/office/officeart/2005/8/layout/lProcess2"/>
    <dgm:cxn modelId="{D9291C69-2CAB-4539-BC8C-A3E8249CE3C7}" type="presParOf" srcId="{A98B1037-C3C0-42F1-9206-8571EEF5E739}" destId="{3B924C5B-0A43-4DB0-B1C5-25F437D0AD34}" srcOrd="2" destOrd="0" presId="urn:microsoft.com/office/officeart/2005/8/layout/lProcess2"/>
    <dgm:cxn modelId="{C6C83AE8-DDCB-4556-9F23-371A41EB41FF}" type="presParOf" srcId="{A98B1037-C3C0-42F1-9206-8571EEF5E739}" destId="{5EECDF7D-3C92-4EB8-9597-88BAF7276BA5}" srcOrd="3" destOrd="0" presId="urn:microsoft.com/office/officeart/2005/8/layout/lProcess2"/>
    <dgm:cxn modelId="{08621648-0FB1-4E3C-BEDA-F9DC273E8B08}" type="presParOf" srcId="{A98B1037-C3C0-42F1-9206-8571EEF5E739}" destId="{F42689A6-6EF3-4EED-815B-EEEF4C6E991A}" srcOrd="4" destOrd="0" presId="urn:microsoft.com/office/officeart/2005/8/layout/lProcess2"/>
    <dgm:cxn modelId="{A9ECD56F-4C58-4118-BAD5-B8BBA8777758}" type="presParOf" srcId="{A98B1037-C3C0-42F1-9206-8571EEF5E739}" destId="{733AD008-316B-40EE-B105-5C2951ED7301}" srcOrd="5" destOrd="0" presId="urn:microsoft.com/office/officeart/2005/8/layout/lProcess2"/>
    <dgm:cxn modelId="{630B3CC5-4079-4CCC-9A9B-3F5E87F30EA1}" type="presParOf" srcId="{A98B1037-C3C0-42F1-9206-8571EEF5E739}" destId="{481B42EB-246A-4759-8A03-3C55D1988FC3}" srcOrd="6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F1ACD67-A033-4B5F-86A3-C92650FF4153}" type="doc">
      <dgm:prSet loTypeId="urn:microsoft.com/office/officeart/2005/8/layout/list1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ru-RU"/>
        </a:p>
      </dgm:t>
    </dgm:pt>
    <dgm:pt modelId="{338DF1AE-F581-4131-A2F3-7A4D0ABD8AC9}">
      <dgm:prSet phldrT="[Текст]" custT="1"/>
      <dgm:spPr/>
      <dgm:t>
        <a:bodyPr/>
        <a:lstStyle/>
        <a:p>
          <a:r>
            <a:rPr lang="ru-RU" sz="1800" b="1" dirty="0" smtClean="0"/>
            <a:t>1. Рождаемость</a:t>
          </a:r>
          <a:endParaRPr lang="ru-RU" sz="1800" b="1" dirty="0"/>
        </a:p>
      </dgm:t>
    </dgm:pt>
    <dgm:pt modelId="{EAD3ACA2-35D0-494C-8B3A-B16A4CCBAD28}" type="parTrans" cxnId="{3E036661-F165-4B43-9B6F-215E594D5D2B}">
      <dgm:prSet/>
      <dgm:spPr/>
      <dgm:t>
        <a:bodyPr/>
        <a:lstStyle/>
        <a:p>
          <a:endParaRPr lang="ru-RU" sz="2000"/>
        </a:p>
      </dgm:t>
    </dgm:pt>
    <dgm:pt modelId="{6619372A-D40B-494D-B610-838C9DCB9938}" type="sibTrans" cxnId="{3E036661-F165-4B43-9B6F-215E594D5D2B}">
      <dgm:prSet/>
      <dgm:spPr/>
      <dgm:t>
        <a:bodyPr/>
        <a:lstStyle/>
        <a:p>
          <a:endParaRPr lang="ru-RU" sz="2000"/>
        </a:p>
      </dgm:t>
    </dgm:pt>
    <dgm:pt modelId="{8532B29C-3D73-4282-AED1-70B69BEB05D0}">
      <dgm:prSet phldrT="[Текст]" custT="1"/>
      <dgm:spPr>
        <a:solidFill>
          <a:schemeClr val="accent1">
            <a:lumMod val="20000"/>
            <a:lumOff val="80000"/>
            <a:alpha val="89804"/>
          </a:schemeClr>
        </a:solidFill>
      </dgm:spPr>
      <dgm:t>
        <a:bodyPr/>
        <a:lstStyle/>
        <a:p>
          <a:r>
            <a:rPr lang="ru-RU" sz="1600" b="1" dirty="0" smtClean="0">
              <a:latin typeface="Arial" pitchFamily="34" charset="0"/>
              <a:cs typeface="Arial" pitchFamily="34" charset="0"/>
            </a:rPr>
            <a:t>0,46</a:t>
          </a:r>
          <a:r>
            <a:rPr lang="ru-RU" sz="1600" dirty="0" smtClean="0">
              <a:latin typeface="Arial" pitchFamily="34" charset="0"/>
              <a:cs typeface="Arial" pitchFamily="34" charset="0"/>
            </a:rPr>
            <a:t> - суммарный коэффициент рождаемости</a:t>
          </a:r>
          <a:endParaRPr lang="ru-RU" sz="1600" dirty="0">
            <a:latin typeface="Arial" pitchFamily="34" charset="0"/>
            <a:cs typeface="Arial" pitchFamily="34" charset="0"/>
          </a:endParaRPr>
        </a:p>
      </dgm:t>
    </dgm:pt>
    <dgm:pt modelId="{9494D58C-18C7-406D-86A1-81492DD26490}" type="parTrans" cxnId="{A8DD9854-EC2D-4254-9193-B008DD6F3087}">
      <dgm:prSet/>
      <dgm:spPr/>
      <dgm:t>
        <a:bodyPr/>
        <a:lstStyle/>
        <a:p>
          <a:endParaRPr lang="ru-RU" sz="2000"/>
        </a:p>
      </dgm:t>
    </dgm:pt>
    <dgm:pt modelId="{5A84C9ED-5CC8-4D7A-9706-21C838337DB8}" type="sibTrans" cxnId="{A8DD9854-EC2D-4254-9193-B008DD6F3087}">
      <dgm:prSet/>
      <dgm:spPr/>
      <dgm:t>
        <a:bodyPr/>
        <a:lstStyle/>
        <a:p>
          <a:endParaRPr lang="ru-RU" sz="2000"/>
        </a:p>
      </dgm:t>
    </dgm:pt>
    <dgm:pt modelId="{2B692044-61C8-4C18-9A47-C3333C6B1862}">
      <dgm:prSet phldrT="[Текст]" custT="1"/>
      <dgm:spPr/>
      <dgm:t>
        <a:bodyPr/>
        <a:lstStyle/>
        <a:p>
          <a:r>
            <a:rPr lang="ru-RU" sz="1800" b="1" dirty="0" smtClean="0"/>
            <a:t>2. </a:t>
          </a:r>
          <a:r>
            <a:rPr lang="ru-RU" sz="1800" b="1" smtClean="0"/>
            <a:t>Ожидаемая продолжительность </a:t>
          </a:r>
          <a:r>
            <a:rPr lang="ru-RU" sz="1800" b="1" dirty="0" smtClean="0"/>
            <a:t>жизни населения</a:t>
          </a:r>
          <a:endParaRPr lang="ru-RU" sz="1800" b="1" dirty="0"/>
        </a:p>
      </dgm:t>
    </dgm:pt>
    <dgm:pt modelId="{796387B0-69EC-4919-9D35-AC9BD1BBB96F}" type="parTrans" cxnId="{40EBCF27-7FEC-40DB-820D-4CA3EB94F138}">
      <dgm:prSet/>
      <dgm:spPr/>
      <dgm:t>
        <a:bodyPr/>
        <a:lstStyle/>
        <a:p>
          <a:endParaRPr lang="ru-RU" sz="2000"/>
        </a:p>
      </dgm:t>
    </dgm:pt>
    <dgm:pt modelId="{116CCD63-A2FE-4224-AACE-EF1728284E62}" type="sibTrans" cxnId="{40EBCF27-7FEC-40DB-820D-4CA3EB94F138}">
      <dgm:prSet/>
      <dgm:spPr/>
      <dgm:t>
        <a:bodyPr/>
        <a:lstStyle/>
        <a:p>
          <a:endParaRPr lang="ru-RU" sz="2000"/>
        </a:p>
      </dgm:t>
    </dgm:pt>
    <dgm:pt modelId="{D020E6D5-573B-4778-9387-5E89EE99E36F}">
      <dgm:prSet phldrT="[Текст]" custT="1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ru-RU" sz="1600" b="1" dirty="0" smtClean="0">
              <a:latin typeface="Arial" pitchFamily="34" charset="0"/>
              <a:cs typeface="Arial" pitchFamily="34" charset="0"/>
            </a:rPr>
            <a:t>0,29</a:t>
          </a:r>
          <a:r>
            <a:rPr lang="ru-RU" sz="1600" dirty="0" smtClean="0">
              <a:latin typeface="Arial" pitchFamily="34" charset="0"/>
              <a:cs typeface="Arial" pitchFamily="34" charset="0"/>
            </a:rPr>
            <a:t> - ожидаемая продолжительность жизни при рождении, лет</a:t>
          </a:r>
          <a:endParaRPr lang="ru-RU" sz="1600" dirty="0">
            <a:latin typeface="Arial" pitchFamily="34" charset="0"/>
            <a:cs typeface="Arial" pitchFamily="34" charset="0"/>
          </a:endParaRPr>
        </a:p>
      </dgm:t>
    </dgm:pt>
    <dgm:pt modelId="{8FBB6BC3-A02F-41E2-A6BA-62B43EA85E9A}" type="parTrans" cxnId="{CDEABF6E-509F-4203-84A5-F508E1406E0A}">
      <dgm:prSet/>
      <dgm:spPr/>
      <dgm:t>
        <a:bodyPr/>
        <a:lstStyle/>
        <a:p>
          <a:endParaRPr lang="ru-RU" sz="2000"/>
        </a:p>
      </dgm:t>
    </dgm:pt>
    <dgm:pt modelId="{05E025E2-887A-46C4-A558-E07000B4317F}" type="sibTrans" cxnId="{CDEABF6E-509F-4203-84A5-F508E1406E0A}">
      <dgm:prSet/>
      <dgm:spPr/>
      <dgm:t>
        <a:bodyPr/>
        <a:lstStyle/>
        <a:p>
          <a:endParaRPr lang="ru-RU" sz="2000"/>
        </a:p>
      </dgm:t>
    </dgm:pt>
    <dgm:pt modelId="{46DB6D00-E489-4E57-98B6-459FC894BAD6}">
      <dgm:prSet phldrT="[Текст]" custT="1"/>
      <dgm:spPr/>
      <dgm:t>
        <a:bodyPr/>
        <a:lstStyle/>
        <a:p>
          <a:r>
            <a:rPr lang="ru-RU" sz="1800" b="1" dirty="0" smtClean="0"/>
            <a:t>3. Миграция населения</a:t>
          </a:r>
          <a:endParaRPr lang="ru-RU" sz="1800" b="1" dirty="0"/>
        </a:p>
      </dgm:t>
    </dgm:pt>
    <dgm:pt modelId="{4BC1DC91-268E-4378-8F81-021731C467A4}" type="parTrans" cxnId="{4EAE291C-107A-426D-AE0C-1AEF058AC6DF}">
      <dgm:prSet/>
      <dgm:spPr/>
      <dgm:t>
        <a:bodyPr/>
        <a:lstStyle/>
        <a:p>
          <a:endParaRPr lang="ru-RU" sz="2000"/>
        </a:p>
      </dgm:t>
    </dgm:pt>
    <dgm:pt modelId="{236CE97E-8B7B-48CB-8824-E2690F8EA09C}" type="sibTrans" cxnId="{4EAE291C-107A-426D-AE0C-1AEF058AC6DF}">
      <dgm:prSet/>
      <dgm:spPr/>
      <dgm:t>
        <a:bodyPr/>
        <a:lstStyle/>
        <a:p>
          <a:endParaRPr lang="ru-RU" sz="2000"/>
        </a:p>
      </dgm:t>
    </dgm:pt>
    <dgm:pt modelId="{4F57A42C-A639-4788-BB1C-0231C4E51E40}">
      <dgm:prSet phldrT="[Текст]" custT="1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ru-RU" sz="1600" b="1" dirty="0" smtClean="0">
              <a:latin typeface="Arial" pitchFamily="34" charset="0"/>
              <a:cs typeface="Arial" pitchFamily="34" charset="0"/>
            </a:rPr>
            <a:t>0,37</a:t>
          </a:r>
          <a:r>
            <a:rPr lang="ru-RU" sz="1600" dirty="0" smtClean="0">
              <a:latin typeface="Arial" pitchFamily="34" charset="0"/>
              <a:cs typeface="Arial" pitchFamily="34" charset="0"/>
            </a:rPr>
            <a:t> - коэффициент миграционного прироста населения</a:t>
          </a:r>
          <a:endParaRPr lang="ru-RU" sz="1600" dirty="0">
            <a:latin typeface="Arial" pitchFamily="34" charset="0"/>
            <a:cs typeface="Arial" pitchFamily="34" charset="0"/>
          </a:endParaRPr>
        </a:p>
      </dgm:t>
    </dgm:pt>
    <dgm:pt modelId="{8C3A3CA3-4A64-4963-A146-0A42221417A9}" type="parTrans" cxnId="{D9D52C7C-FDF2-4FA1-A8F1-31AA80A8FF61}">
      <dgm:prSet/>
      <dgm:spPr/>
      <dgm:t>
        <a:bodyPr/>
        <a:lstStyle/>
        <a:p>
          <a:endParaRPr lang="ru-RU" sz="2000"/>
        </a:p>
      </dgm:t>
    </dgm:pt>
    <dgm:pt modelId="{B664B97C-E655-458E-AC39-28CD96F853D7}" type="sibTrans" cxnId="{D9D52C7C-FDF2-4FA1-A8F1-31AA80A8FF61}">
      <dgm:prSet/>
      <dgm:spPr/>
      <dgm:t>
        <a:bodyPr/>
        <a:lstStyle/>
        <a:p>
          <a:endParaRPr lang="ru-RU" sz="2000"/>
        </a:p>
      </dgm:t>
    </dgm:pt>
    <dgm:pt modelId="{5312BECD-D2DF-4A45-9953-DD9BA1C9BCF4}">
      <dgm:prSet phldrT="[Текст]" custT="1"/>
      <dgm:spPr/>
      <dgm:t>
        <a:bodyPr/>
        <a:lstStyle/>
        <a:p>
          <a:r>
            <a:rPr lang="ru-RU" sz="1800" b="1" dirty="0" smtClean="0"/>
            <a:t>4. Половозрастной состав населения</a:t>
          </a:r>
          <a:endParaRPr lang="ru-RU" sz="1800" b="1" dirty="0"/>
        </a:p>
      </dgm:t>
    </dgm:pt>
    <dgm:pt modelId="{BF9DDB54-A005-441A-AE26-EB15C5F73EE5}" type="parTrans" cxnId="{9EA3C22B-9B66-4F54-893A-6578F23DC6AC}">
      <dgm:prSet/>
      <dgm:spPr/>
      <dgm:t>
        <a:bodyPr/>
        <a:lstStyle/>
        <a:p>
          <a:endParaRPr lang="ru-RU" sz="2000"/>
        </a:p>
      </dgm:t>
    </dgm:pt>
    <dgm:pt modelId="{9C06AB18-52DE-4B77-B32E-8C9A31371F72}" type="sibTrans" cxnId="{9EA3C22B-9B66-4F54-893A-6578F23DC6AC}">
      <dgm:prSet/>
      <dgm:spPr/>
      <dgm:t>
        <a:bodyPr/>
        <a:lstStyle/>
        <a:p>
          <a:endParaRPr lang="ru-RU" sz="2000"/>
        </a:p>
      </dgm:t>
    </dgm:pt>
    <dgm:pt modelId="{3EB2E534-C1C1-4A91-A00D-F33331E17D88}">
      <dgm:prSet custT="1"/>
      <dgm:spPr>
        <a:solidFill>
          <a:schemeClr val="accent1">
            <a:lumMod val="20000"/>
            <a:lumOff val="80000"/>
            <a:alpha val="89804"/>
          </a:schemeClr>
        </a:solidFill>
      </dgm:spPr>
      <dgm:t>
        <a:bodyPr/>
        <a:lstStyle/>
        <a:p>
          <a:r>
            <a:rPr lang="ru-RU" sz="1600" b="1" dirty="0" smtClean="0">
              <a:latin typeface="Arial" pitchFamily="34" charset="0"/>
              <a:cs typeface="Arial" pitchFamily="34" charset="0"/>
            </a:rPr>
            <a:t>0,29</a:t>
          </a:r>
          <a:r>
            <a:rPr lang="ru-RU" sz="1600" dirty="0" smtClean="0">
              <a:latin typeface="Arial" pitchFamily="34" charset="0"/>
              <a:cs typeface="Arial" pitchFamily="34" charset="0"/>
            </a:rPr>
            <a:t> - доля родившихся живыми у женщин, не состоявших в зарегистрированном браке, в общем числе родившихся</a:t>
          </a:r>
          <a:endParaRPr lang="ru-RU" sz="1600" dirty="0">
            <a:latin typeface="Arial" pitchFamily="34" charset="0"/>
            <a:cs typeface="Arial" pitchFamily="34" charset="0"/>
          </a:endParaRPr>
        </a:p>
      </dgm:t>
    </dgm:pt>
    <dgm:pt modelId="{D6FE2E1D-074A-48EC-9E3E-C1B16B48004C}" type="parTrans" cxnId="{A93F3545-7365-4DEE-B899-1A490B3D3091}">
      <dgm:prSet/>
      <dgm:spPr/>
      <dgm:t>
        <a:bodyPr/>
        <a:lstStyle/>
        <a:p>
          <a:endParaRPr lang="ru-RU" sz="2000"/>
        </a:p>
      </dgm:t>
    </dgm:pt>
    <dgm:pt modelId="{C796EEB3-C0A1-41E3-92B2-4A73796EA6EA}" type="sibTrans" cxnId="{A93F3545-7365-4DEE-B899-1A490B3D3091}">
      <dgm:prSet/>
      <dgm:spPr/>
      <dgm:t>
        <a:bodyPr/>
        <a:lstStyle/>
        <a:p>
          <a:endParaRPr lang="ru-RU" sz="2000"/>
        </a:p>
      </dgm:t>
    </dgm:pt>
    <dgm:pt modelId="{04EFE0BC-0B09-456A-9FDE-9CCD1B370842}">
      <dgm:prSet custT="1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ru-RU" sz="1600" b="1" dirty="0" smtClean="0">
              <a:latin typeface="Arial" pitchFamily="34" charset="0"/>
              <a:cs typeface="Arial" pitchFamily="34" charset="0"/>
            </a:rPr>
            <a:t>0,24</a:t>
          </a:r>
          <a:r>
            <a:rPr lang="ru-RU" sz="1600" dirty="0" smtClean="0">
              <a:latin typeface="Arial" pitchFamily="34" charset="0"/>
              <a:cs typeface="Arial" pitchFamily="34" charset="0"/>
            </a:rPr>
            <a:t> - разница в ожидаемой продолжительности жизни между мужчинами и женщинами, лет</a:t>
          </a:r>
          <a:endParaRPr lang="ru-RU" sz="1600" dirty="0">
            <a:latin typeface="Arial" pitchFamily="34" charset="0"/>
            <a:cs typeface="Arial" pitchFamily="34" charset="0"/>
          </a:endParaRPr>
        </a:p>
      </dgm:t>
    </dgm:pt>
    <dgm:pt modelId="{118120DB-D6A6-4701-A473-22BB58CB9348}" type="parTrans" cxnId="{A070BD6C-089A-405A-9D9D-F004992FFE48}">
      <dgm:prSet/>
      <dgm:spPr/>
      <dgm:t>
        <a:bodyPr/>
        <a:lstStyle/>
        <a:p>
          <a:endParaRPr lang="ru-RU" sz="2000"/>
        </a:p>
      </dgm:t>
    </dgm:pt>
    <dgm:pt modelId="{92FD8A59-CB28-4617-B1A7-4F2F10260A0D}" type="sibTrans" cxnId="{A070BD6C-089A-405A-9D9D-F004992FFE48}">
      <dgm:prSet/>
      <dgm:spPr/>
      <dgm:t>
        <a:bodyPr/>
        <a:lstStyle/>
        <a:p>
          <a:endParaRPr lang="ru-RU" sz="2000"/>
        </a:p>
      </dgm:t>
    </dgm:pt>
    <dgm:pt modelId="{E2F2FC9D-4FA0-47AE-B748-B18EAA5CDECA}">
      <dgm:prSet phldrT="[Текст]" custT="1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ru-RU" sz="1600" b="1" dirty="0" smtClean="0">
              <a:latin typeface="Arial" pitchFamily="34" charset="0"/>
              <a:cs typeface="Arial" pitchFamily="34" charset="0"/>
            </a:rPr>
            <a:t>0,36</a:t>
          </a:r>
          <a:r>
            <a:rPr lang="ru-RU" sz="1600" dirty="0" smtClean="0">
              <a:latin typeface="Arial" pitchFamily="34" charset="0"/>
              <a:cs typeface="Arial" pitchFamily="34" charset="0"/>
            </a:rPr>
            <a:t> - доля лиц в трудоспособного возрасте в общей численности населения</a:t>
          </a:r>
          <a:endParaRPr lang="ru-RU" sz="1600" dirty="0">
            <a:latin typeface="Arial" pitchFamily="34" charset="0"/>
            <a:cs typeface="Arial" pitchFamily="34" charset="0"/>
          </a:endParaRPr>
        </a:p>
      </dgm:t>
    </dgm:pt>
    <dgm:pt modelId="{7CE230EF-78E9-4BA8-8A67-E8DFE1556D0E}" type="parTrans" cxnId="{A05DA91E-E9C7-4BE9-A2E8-D91C68C39814}">
      <dgm:prSet/>
      <dgm:spPr/>
      <dgm:t>
        <a:bodyPr/>
        <a:lstStyle/>
        <a:p>
          <a:endParaRPr lang="ru-RU" sz="2000"/>
        </a:p>
      </dgm:t>
    </dgm:pt>
    <dgm:pt modelId="{572728BA-FE2A-4014-AC45-FF2D47638306}" type="sibTrans" cxnId="{A05DA91E-E9C7-4BE9-A2E8-D91C68C39814}">
      <dgm:prSet/>
      <dgm:spPr/>
      <dgm:t>
        <a:bodyPr/>
        <a:lstStyle/>
        <a:p>
          <a:endParaRPr lang="ru-RU" sz="2000"/>
        </a:p>
      </dgm:t>
    </dgm:pt>
    <dgm:pt modelId="{B9B59CAD-6FE5-457F-9E57-0AF7CCBFFBB3}">
      <dgm:prSet custT="1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ru-RU" sz="1600" b="1" dirty="0" smtClean="0">
              <a:latin typeface="Arial" pitchFamily="34" charset="0"/>
              <a:cs typeface="Arial" pitchFamily="34" charset="0"/>
            </a:rPr>
            <a:t>0,21</a:t>
          </a:r>
          <a:r>
            <a:rPr lang="ru-RU" sz="1600" dirty="0" smtClean="0">
              <a:latin typeface="Arial" pitchFamily="34" charset="0"/>
              <a:cs typeface="Arial" pitchFamily="34" charset="0"/>
            </a:rPr>
            <a:t> - коэффициент смертности от внешних причин</a:t>
          </a:r>
          <a:endParaRPr lang="ru-RU" sz="1600" dirty="0">
            <a:latin typeface="Arial" pitchFamily="34" charset="0"/>
            <a:cs typeface="Arial" pitchFamily="34" charset="0"/>
          </a:endParaRPr>
        </a:p>
      </dgm:t>
    </dgm:pt>
    <dgm:pt modelId="{8B665860-6DFC-41EE-BA66-FD631AB8F57E}" type="parTrans" cxnId="{D9CB1513-98FD-4D02-96C6-51438D8B6A2D}">
      <dgm:prSet/>
      <dgm:spPr/>
      <dgm:t>
        <a:bodyPr/>
        <a:lstStyle/>
        <a:p>
          <a:endParaRPr lang="ru-RU"/>
        </a:p>
      </dgm:t>
    </dgm:pt>
    <dgm:pt modelId="{ECEB1E98-4C76-4001-88FE-C5DECC72A4F9}" type="sibTrans" cxnId="{D9CB1513-98FD-4D02-96C6-51438D8B6A2D}">
      <dgm:prSet/>
      <dgm:spPr/>
      <dgm:t>
        <a:bodyPr/>
        <a:lstStyle/>
        <a:p>
          <a:endParaRPr lang="ru-RU"/>
        </a:p>
      </dgm:t>
    </dgm:pt>
    <dgm:pt modelId="{D466D70D-CB7D-45A9-A81E-0B4737F352D8}">
      <dgm:prSet phldrT="[Текст]" custT="1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ru-RU" sz="1600" b="1" dirty="0" smtClean="0">
              <a:latin typeface="Arial" pitchFamily="34" charset="0"/>
              <a:cs typeface="Arial" pitchFamily="34" charset="0"/>
            </a:rPr>
            <a:t>0,34</a:t>
          </a:r>
          <a:r>
            <a:rPr lang="ru-RU" sz="1600" dirty="0" smtClean="0">
              <a:latin typeface="Arial" pitchFamily="34" charset="0"/>
              <a:cs typeface="Arial" pitchFamily="34" charset="0"/>
            </a:rPr>
            <a:t> - коэффициент демографической нагрузки лицами старше трудоспособного возраста</a:t>
          </a:r>
          <a:endParaRPr lang="ru-RU" sz="1600" dirty="0">
            <a:latin typeface="Arial" pitchFamily="34" charset="0"/>
            <a:cs typeface="Arial" pitchFamily="34" charset="0"/>
          </a:endParaRPr>
        </a:p>
      </dgm:t>
    </dgm:pt>
    <dgm:pt modelId="{6853E15E-E904-45D2-B9D2-419025C776E1}" type="parTrans" cxnId="{CEBBAA19-0A82-4163-B2CC-488E27144F53}">
      <dgm:prSet/>
      <dgm:spPr/>
      <dgm:t>
        <a:bodyPr/>
        <a:lstStyle/>
        <a:p>
          <a:endParaRPr lang="ru-RU"/>
        </a:p>
      </dgm:t>
    </dgm:pt>
    <dgm:pt modelId="{0D80A7D4-CC70-4158-B45B-7363CB0366A4}" type="sibTrans" cxnId="{CEBBAA19-0A82-4163-B2CC-488E27144F53}">
      <dgm:prSet/>
      <dgm:spPr/>
      <dgm:t>
        <a:bodyPr/>
        <a:lstStyle/>
        <a:p>
          <a:endParaRPr lang="ru-RU"/>
        </a:p>
      </dgm:t>
    </dgm:pt>
    <dgm:pt modelId="{9B1601A9-04B6-4FB5-BB1F-BC0EE20FEEC3}">
      <dgm:prSet phldrT="[Текст]" custT="1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ru-RU" sz="1600" b="1" dirty="0" smtClean="0">
              <a:latin typeface="Arial" pitchFamily="34" charset="0"/>
              <a:cs typeface="Arial" pitchFamily="34" charset="0"/>
            </a:rPr>
            <a:t>0,29</a:t>
          </a:r>
          <a:r>
            <a:rPr lang="ru-RU" sz="1600" dirty="0" smtClean="0">
              <a:latin typeface="Arial" pitchFamily="34" charset="0"/>
              <a:cs typeface="Arial" pitchFamily="34" charset="0"/>
            </a:rPr>
            <a:t> - женщин приходится на 1000 мужчин в составе населения</a:t>
          </a:r>
          <a:endParaRPr lang="ru-RU" sz="1600" dirty="0">
            <a:latin typeface="Arial" pitchFamily="34" charset="0"/>
            <a:cs typeface="Arial" pitchFamily="34" charset="0"/>
          </a:endParaRPr>
        </a:p>
      </dgm:t>
    </dgm:pt>
    <dgm:pt modelId="{FB88F697-34FC-4940-88F5-1043FE011C1D}" type="parTrans" cxnId="{3231FDAC-91A6-4D6F-884C-FD8EE739CAFD}">
      <dgm:prSet/>
      <dgm:spPr/>
      <dgm:t>
        <a:bodyPr/>
        <a:lstStyle/>
        <a:p>
          <a:endParaRPr lang="ru-RU"/>
        </a:p>
      </dgm:t>
    </dgm:pt>
    <dgm:pt modelId="{E086FED4-C1C1-45B7-88C9-4D832A6BE069}" type="sibTrans" cxnId="{3231FDAC-91A6-4D6F-884C-FD8EE739CAFD}">
      <dgm:prSet/>
      <dgm:spPr/>
      <dgm:t>
        <a:bodyPr/>
        <a:lstStyle/>
        <a:p>
          <a:endParaRPr lang="ru-RU"/>
        </a:p>
      </dgm:t>
    </dgm:pt>
    <dgm:pt modelId="{7609642F-F247-4D4D-82C0-06E297052456}">
      <dgm:prSet phldrT="[Текст]" custT="1"/>
      <dgm:spPr>
        <a:solidFill>
          <a:schemeClr val="accent1">
            <a:lumMod val="20000"/>
            <a:lumOff val="80000"/>
            <a:alpha val="89804"/>
          </a:schemeClr>
        </a:solidFill>
      </dgm:spPr>
      <dgm:t>
        <a:bodyPr/>
        <a:lstStyle/>
        <a:p>
          <a:r>
            <a:rPr lang="ru-RU" sz="1600" b="1" smtClean="0">
              <a:latin typeface="Arial" pitchFamily="34" charset="0"/>
              <a:cs typeface="Arial" pitchFamily="34" charset="0"/>
            </a:rPr>
            <a:t>0,25</a:t>
          </a:r>
          <a:r>
            <a:rPr lang="ru-RU" sz="1600" smtClean="0">
              <a:latin typeface="Arial" pitchFamily="34" charset="0"/>
              <a:cs typeface="Arial" pitchFamily="34" charset="0"/>
            </a:rPr>
            <a:t> - число абортов на 1000 женщин в репродуктивном возрасте</a:t>
          </a:r>
          <a:endParaRPr lang="ru-RU" sz="1600" dirty="0">
            <a:latin typeface="Arial" pitchFamily="34" charset="0"/>
            <a:cs typeface="Arial" pitchFamily="34" charset="0"/>
          </a:endParaRPr>
        </a:p>
      </dgm:t>
    </dgm:pt>
    <dgm:pt modelId="{FBDE55C0-81F3-49D0-973A-AF8A11509899}" type="parTrans" cxnId="{5F21C41E-2530-492F-88A5-5B33366FF5E0}">
      <dgm:prSet/>
      <dgm:spPr/>
    </dgm:pt>
    <dgm:pt modelId="{9D1BD0A7-1428-4966-B207-DFD7245764CA}" type="sibTrans" cxnId="{5F21C41E-2530-492F-88A5-5B33366FF5E0}">
      <dgm:prSet/>
      <dgm:spPr/>
    </dgm:pt>
    <dgm:pt modelId="{BFB0539A-8956-4AE0-8A51-186883F9CC0B}">
      <dgm:prSet custT="1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ru-RU" sz="1600" b="1" smtClean="0">
              <a:latin typeface="Arial" pitchFamily="34" charset="0"/>
              <a:cs typeface="Arial" pitchFamily="34" charset="0"/>
            </a:rPr>
            <a:t>0,26</a:t>
          </a:r>
          <a:r>
            <a:rPr lang="ru-RU" sz="1600" smtClean="0">
              <a:latin typeface="Arial" pitchFamily="34" charset="0"/>
              <a:cs typeface="Arial" pitchFamily="34" charset="0"/>
            </a:rPr>
            <a:t> - коэффициент младенческой смертности</a:t>
          </a:r>
          <a:endParaRPr lang="ru-RU" sz="1600" dirty="0">
            <a:latin typeface="Arial" pitchFamily="34" charset="0"/>
            <a:cs typeface="Arial" pitchFamily="34" charset="0"/>
          </a:endParaRPr>
        </a:p>
      </dgm:t>
    </dgm:pt>
    <dgm:pt modelId="{C9846312-A805-4ED8-8D05-EDFA291B0342}" type="parTrans" cxnId="{BE138ACE-8F70-4A49-9A35-DD299EB6A0A0}">
      <dgm:prSet/>
      <dgm:spPr/>
    </dgm:pt>
    <dgm:pt modelId="{49E77769-A4E8-4E74-AB6B-408D21D0BF5D}" type="sibTrans" cxnId="{BE138ACE-8F70-4A49-9A35-DD299EB6A0A0}">
      <dgm:prSet/>
      <dgm:spPr/>
    </dgm:pt>
    <dgm:pt modelId="{72CE34F2-E13D-4EB9-AA8B-DE88B9E07783}">
      <dgm:prSet phldrT="[Текст]" custT="1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ru-RU" sz="1600" b="1" smtClean="0">
              <a:latin typeface="Arial" pitchFamily="34" charset="0"/>
              <a:cs typeface="Arial" pitchFamily="34" charset="0"/>
            </a:rPr>
            <a:t>0,30</a:t>
          </a:r>
          <a:r>
            <a:rPr lang="ru-RU" sz="1600" smtClean="0">
              <a:latin typeface="Arial" pitchFamily="34" charset="0"/>
              <a:cs typeface="Arial" pitchFamily="34" charset="0"/>
            </a:rPr>
            <a:t> </a:t>
          </a:r>
          <a:r>
            <a:rPr lang="ru-RU" sz="1600" dirty="0" smtClean="0">
              <a:latin typeface="Arial" pitchFamily="34" charset="0"/>
              <a:cs typeface="Arial" pitchFamily="34" charset="0"/>
            </a:rPr>
            <a:t>- коэффициент миграционного прироста населения, имеющего профессиональное образование</a:t>
          </a:r>
          <a:endParaRPr lang="ru-RU" sz="1600" dirty="0">
            <a:latin typeface="Arial" pitchFamily="34" charset="0"/>
            <a:cs typeface="Arial" pitchFamily="34" charset="0"/>
          </a:endParaRPr>
        </a:p>
      </dgm:t>
    </dgm:pt>
    <dgm:pt modelId="{7E50A41F-5730-4090-B097-B73124AD0B4C}" type="parTrans" cxnId="{447D2C11-6F46-4F46-9F8B-6D6CF457FAEC}">
      <dgm:prSet/>
      <dgm:spPr/>
    </dgm:pt>
    <dgm:pt modelId="{CD50A732-DD70-40F3-BD8F-079635119033}" type="sibTrans" cxnId="{447D2C11-6F46-4F46-9F8B-6D6CF457FAEC}">
      <dgm:prSet/>
      <dgm:spPr/>
    </dgm:pt>
    <dgm:pt modelId="{F5587016-B2A7-408E-8D87-777BE7FACA22}">
      <dgm:prSet phldrT="[Текст]" custT="1" custLinFactNeighborX="-28987" custLinFactNeighborY="-27085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ru-RU" sz="1600" b="1" smtClean="0">
              <a:latin typeface="Arial" pitchFamily="34" charset="0"/>
              <a:cs typeface="Arial" pitchFamily="34" charset="0"/>
            </a:rPr>
            <a:t>0,33</a:t>
          </a:r>
          <a:r>
            <a:rPr lang="ru-RU" sz="1600" smtClean="0">
              <a:latin typeface="Arial" pitchFamily="34" charset="0"/>
              <a:cs typeface="Arial" pitchFamily="34" charset="0"/>
            </a:rPr>
            <a:t> - коэффициент миграционного прироста населения трудоспособного возраста</a:t>
          </a:r>
          <a:endParaRPr lang="ru-RU" sz="1600" dirty="0">
            <a:latin typeface="Arial" pitchFamily="34" charset="0"/>
            <a:cs typeface="Arial" pitchFamily="34" charset="0"/>
          </a:endParaRPr>
        </a:p>
      </dgm:t>
    </dgm:pt>
    <dgm:pt modelId="{1F646079-6132-42F8-97B9-0C26C4C67465}" type="parTrans" cxnId="{463D27F9-98C9-4843-80FB-AF3497D8FD39}">
      <dgm:prSet/>
      <dgm:spPr/>
    </dgm:pt>
    <dgm:pt modelId="{1E553E87-00FA-41F7-828E-0AA21837D43E}" type="sibTrans" cxnId="{463D27F9-98C9-4843-80FB-AF3497D8FD39}">
      <dgm:prSet/>
      <dgm:spPr/>
    </dgm:pt>
    <dgm:pt modelId="{A6ECA52A-CBD0-4BB2-81AF-CFA544A84F6F}" type="pres">
      <dgm:prSet presAssocID="{8F1ACD67-A033-4B5F-86A3-C92650FF4153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8CCCAA3-07FE-463B-8F5C-713FECCD068A}" type="pres">
      <dgm:prSet presAssocID="{338DF1AE-F581-4131-A2F3-7A4D0ABD8AC9}" presName="parentLin" presStyleCnt="0"/>
      <dgm:spPr/>
    </dgm:pt>
    <dgm:pt modelId="{1921E9CB-AF3C-4BCC-B612-E29674D94954}" type="pres">
      <dgm:prSet presAssocID="{338DF1AE-F581-4131-A2F3-7A4D0ABD8AC9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888777FD-598C-4305-B5FF-F7D9ECE6B73F}" type="pres">
      <dgm:prSet presAssocID="{338DF1AE-F581-4131-A2F3-7A4D0ABD8AC9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115FDD0-8FA8-4B66-9CE6-60065B40A902}" type="pres">
      <dgm:prSet presAssocID="{338DF1AE-F581-4131-A2F3-7A4D0ABD8AC9}" presName="negativeSpace" presStyleCnt="0"/>
      <dgm:spPr/>
    </dgm:pt>
    <dgm:pt modelId="{8DEC0975-FCDE-48D8-9BAD-AE12E9A5955C}" type="pres">
      <dgm:prSet presAssocID="{338DF1AE-F581-4131-A2F3-7A4D0ABD8AC9}" presName="childText" presStyleLbl="conFgAcc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F03644E-D22E-461D-88B6-0CE3A1489519}" type="pres">
      <dgm:prSet presAssocID="{6619372A-D40B-494D-B610-838C9DCB9938}" presName="spaceBetweenRectangles" presStyleCnt="0"/>
      <dgm:spPr/>
    </dgm:pt>
    <dgm:pt modelId="{1DA984FF-F2FE-457C-B799-928903CC0B20}" type="pres">
      <dgm:prSet presAssocID="{2B692044-61C8-4C18-9A47-C3333C6B1862}" presName="parentLin" presStyleCnt="0"/>
      <dgm:spPr/>
    </dgm:pt>
    <dgm:pt modelId="{065FC010-2116-4BAC-A487-8543563FA37A}" type="pres">
      <dgm:prSet presAssocID="{2B692044-61C8-4C18-9A47-C3333C6B1862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0D9E5764-5403-4CCB-97D2-C3CD9011AD8E}" type="pres">
      <dgm:prSet presAssocID="{2B692044-61C8-4C18-9A47-C3333C6B1862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A41998F-0557-499E-B9EF-C2174F594A91}" type="pres">
      <dgm:prSet presAssocID="{2B692044-61C8-4C18-9A47-C3333C6B1862}" presName="negativeSpace" presStyleCnt="0"/>
      <dgm:spPr/>
    </dgm:pt>
    <dgm:pt modelId="{C7D57C15-2C00-4D6B-80AE-362ABE5489E8}" type="pres">
      <dgm:prSet presAssocID="{2B692044-61C8-4C18-9A47-C3333C6B1862}" presName="childText" presStyleLbl="conFgAcc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0AAAEC1-A8EB-4101-AEB6-93D8648CDA33}" type="pres">
      <dgm:prSet presAssocID="{116CCD63-A2FE-4224-AACE-EF1728284E62}" presName="spaceBetweenRectangles" presStyleCnt="0"/>
      <dgm:spPr/>
    </dgm:pt>
    <dgm:pt modelId="{8C45CEAF-8C85-4D49-ABDB-679717757DB3}" type="pres">
      <dgm:prSet presAssocID="{46DB6D00-E489-4E57-98B6-459FC894BAD6}" presName="parentLin" presStyleCnt="0"/>
      <dgm:spPr/>
    </dgm:pt>
    <dgm:pt modelId="{1493A6C1-4AF9-4427-8F94-7B78618E58D5}" type="pres">
      <dgm:prSet presAssocID="{46DB6D00-E489-4E57-98B6-459FC894BAD6}" presName="parentLeftMargin" presStyleLbl="node1" presStyleIdx="1" presStyleCnt="4"/>
      <dgm:spPr/>
      <dgm:t>
        <a:bodyPr/>
        <a:lstStyle/>
        <a:p>
          <a:endParaRPr lang="ru-RU"/>
        </a:p>
      </dgm:t>
    </dgm:pt>
    <dgm:pt modelId="{352670B3-1AEC-4646-B290-D58D939E92A1}" type="pres">
      <dgm:prSet presAssocID="{46DB6D00-E489-4E57-98B6-459FC894BAD6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1F1FEFD-8021-4480-B81E-BC518DC51D56}" type="pres">
      <dgm:prSet presAssocID="{46DB6D00-E489-4E57-98B6-459FC894BAD6}" presName="negativeSpace" presStyleCnt="0"/>
      <dgm:spPr/>
    </dgm:pt>
    <dgm:pt modelId="{E347EC50-0B3E-43A5-ADC8-5FD163D62A66}" type="pres">
      <dgm:prSet presAssocID="{46DB6D00-E489-4E57-98B6-459FC894BAD6}" presName="childText" presStyleLbl="conFgAcc1" presStyleIdx="2" presStyleCnt="4" custLinFactNeighborX="-28987" custLinFactNeighborY="-2708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1F63C85-F584-4B0E-9978-C1D781E845EC}" type="pres">
      <dgm:prSet presAssocID="{236CE97E-8B7B-48CB-8824-E2690F8EA09C}" presName="spaceBetweenRectangles" presStyleCnt="0"/>
      <dgm:spPr/>
    </dgm:pt>
    <dgm:pt modelId="{7CEDF9C1-852A-4A11-96FA-D70819EF237B}" type="pres">
      <dgm:prSet presAssocID="{5312BECD-D2DF-4A45-9953-DD9BA1C9BCF4}" presName="parentLin" presStyleCnt="0"/>
      <dgm:spPr/>
    </dgm:pt>
    <dgm:pt modelId="{44759DFD-2B63-4D5C-BA4C-4BE8CF532335}" type="pres">
      <dgm:prSet presAssocID="{5312BECD-D2DF-4A45-9953-DD9BA1C9BCF4}" presName="parentLeftMargin" presStyleLbl="node1" presStyleIdx="2" presStyleCnt="4"/>
      <dgm:spPr/>
      <dgm:t>
        <a:bodyPr/>
        <a:lstStyle/>
        <a:p>
          <a:endParaRPr lang="ru-RU"/>
        </a:p>
      </dgm:t>
    </dgm:pt>
    <dgm:pt modelId="{1C361295-2757-4F97-86A4-AB68928AB60C}" type="pres">
      <dgm:prSet presAssocID="{5312BECD-D2DF-4A45-9953-DD9BA1C9BCF4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62AE47E-37BE-47E7-BC80-FC5D2C871F53}" type="pres">
      <dgm:prSet presAssocID="{5312BECD-D2DF-4A45-9953-DD9BA1C9BCF4}" presName="negativeSpace" presStyleCnt="0"/>
      <dgm:spPr/>
    </dgm:pt>
    <dgm:pt modelId="{029A3641-7A94-4144-BF3E-56A8E651137A}" type="pres">
      <dgm:prSet presAssocID="{5312BECD-D2DF-4A45-9953-DD9BA1C9BCF4}" presName="childText" presStyleLbl="conFgAcc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47D2C11-6F46-4F46-9F8B-6D6CF457FAEC}" srcId="{46DB6D00-E489-4E57-98B6-459FC894BAD6}" destId="{72CE34F2-E13D-4EB9-AA8B-DE88B9E07783}" srcOrd="2" destOrd="0" parTransId="{7E50A41F-5730-4090-B097-B73124AD0B4C}" sibTransId="{CD50A732-DD70-40F3-BD8F-079635119033}"/>
    <dgm:cxn modelId="{40EBCF27-7FEC-40DB-820D-4CA3EB94F138}" srcId="{8F1ACD67-A033-4B5F-86A3-C92650FF4153}" destId="{2B692044-61C8-4C18-9A47-C3333C6B1862}" srcOrd="1" destOrd="0" parTransId="{796387B0-69EC-4919-9D35-AC9BD1BBB96F}" sibTransId="{116CCD63-A2FE-4224-AACE-EF1728284E62}"/>
    <dgm:cxn modelId="{5F21C41E-2530-492F-88A5-5B33366FF5E0}" srcId="{338DF1AE-F581-4131-A2F3-7A4D0ABD8AC9}" destId="{7609642F-F247-4D4D-82C0-06E297052456}" srcOrd="2" destOrd="0" parTransId="{FBDE55C0-81F3-49D0-973A-AF8A11509899}" sibTransId="{9D1BD0A7-1428-4966-B207-DFD7245764CA}"/>
    <dgm:cxn modelId="{CEBBAA19-0A82-4163-B2CC-488E27144F53}" srcId="{5312BECD-D2DF-4A45-9953-DD9BA1C9BCF4}" destId="{D466D70D-CB7D-45A9-A81E-0B4737F352D8}" srcOrd="1" destOrd="0" parTransId="{6853E15E-E904-45D2-B9D2-419025C776E1}" sibTransId="{0D80A7D4-CC70-4158-B45B-7363CB0366A4}"/>
    <dgm:cxn modelId="{504CC34A-42FB-48E1-9C57-0D3CC612C0B1}" type="presOf" srcId="{D466D70D-CB7D-45A9-A81E-0B4737F352D8}" destId="{029A3641-7A94-4144-BF3E-56A8E651137A}" srcOrd="0" destOrd="1" presId="urn:microsoft.com/office/officeart/2005/8/layout/list1"/>
    <dgm:cxn modelId="{4C530736-88B3-4A16-AD37-7F3D5BC1E00D}" type="presOf" srcId="{46DB6D00-E489-4E57-98B6-459FC894BAD6}" destId="{352670B3-1AEC-4646-B290-D58D939E92A1}" srcOrd="1" destOrd="0" presId="urn:microsoft.com/office/officeart/2005/8/layout/list1"/>
    <dgm:cxn modelId="{A070BD6C-089A-405A-9D9D-F004992FFE48}" srcId="{2B692044-61C8-4C18-9A47-C3333C6B1862}" destId="{04EFE0BC-0B09-456A-9FDE-9CCD1B370842}" srcOrd="2" destOrd="0" parTransId="{118120DB-D6A6-4701-A473-22BB58CB9348}" sibTransId="{92FD8A59-CB28-4617-B1A7-4F2F10260A0D}"/>
    <dgm:cxn modelId="{27C2BE8C-5C51-43F9-BBBD-43BE18C365E8}" type="presOf" srcId="{04EFE0BC-0B09-456A-9FDE-9CCD1B370842}" destId="{C7D57C15-2C00-4D6B-80AE-362ABE5489E8}" srcOrd="0" destOrd="2" presId="urn:microsoft.com/office/officeart/2005/8/layout/list1"/>
    <dgm:cxn modelId="{A05DA91E-E9C7-4BE9-A2E8-D91C68C39814}" srcId="{5312BECD-D2DF-4A45-9953-DD9BA1C9BCF4}" destId="{E2F2FC9D-4FA0-47AE-B748-B18EAA5CDECA}" srcOrd="0" destOrd="0" parTransId="{7CE230EF-78E9-4BA8-8A67-E8DFE1556D0E}" sibTransId="{572728BA-FE2A-4014-AC45-FF2D47638306}"/>
    <dgm:cxn modelId="{C1BB59A4-E7BF-463A-8817-1FECB4490977}" type="presOf" srcId="{72CE34F2-E13D-4EB9-AA8B-DE88B9E07783}" destId="{E347EC50-0B3E-43A5-ADC8-5FD163D62A66}" srcOrd="0" destOrd="2" presId="urn:microsoft.com/office/officeart/2005/8/layout/list1"/>
    <dgm:cxn modelId="{0815EB94-204C-4429-8603-CCA9522FE6AC}" type="presOf" srcId="{4F57A42C-A639-4788-BB1C-0231C4E51E40}" destId="{E347EC50-0B3E-43A5-ADC8-5FD163D62A66}" srcOrd="0" destOrd="0" presId="urn:microsoft.com/office/officeart/2005/8/layout/list1"/>
    <dgm:cxn modelId="{B151A497-6FD2-43C5-B0A6-771933432D22}" type="presOf" srcId="{F5587016-B2A7-408E-8D87-777BE7FACA22}" destId="{E347EC50-0B3E-43A5-ADC8-5FD163D62A66}" srcOrd="0" destOrd="1" presId="urn:microsoft.com/office/officeart/2005/8/layout/list1"/>
    <dgm:cxn modelId="{9EA3C22B-9B66-4F54-893A-6578F23DC6AC}" srcId="{8F1ACD67-A033-4B5F-86A3-C92650FF4153}" destId="{5312BECD-D2DF-4A45-9953-DD9BA1C9BCF4}" srcOrd="3" destOrd="0" parTransId="{BF9DDB54-A005-441A-AE26-EB15C5F73EE5}" sibTransId="{9C06AB18-52DE-4B77-B32E-8C9A31371F72}"/>
    <dgm:cxn modelId="{4EAE291C-107A-426D-AE0C-1AEF058AC6DF}" srcId="{8F1ACD67-A033-4B5F-86A3-C92650FF4153}" destId="{46DB6D00-E489-4E57-98B6-459FC894BAD6}" srcOrd="2" destOrd="0" parTransId="{4BC1DC91-268E-4378-8F81-021731C467A4}" sibTransId="{236CE97E-8B7B-48CB-8824-E2690F8EA09C}"/>
    <dgm:cxn modelId="{80526370-56AB-44D9-8DBD-BF3207C12A86}" type="presOf" srcId="{8F1ACD67-A033-4B5F-86A3-C92650FF4153}" destId="{A6ECA52A-CBD0-4BB2-81AF-CFA544A84F6F}" srcOrd="0" destOrd="0" presId="urn:microsoft.com/office/officeart/2005/8/layout/list1"/>
    <dgm:cxn modelId="{B0C9E138-EDD1-4FAD-8F14-6603E7281B10}" type="presOf" srcId="{5312BECD-D2DF-4A45-9953-DD9BA1C9BCF4}" destId="{44759DFD-2B63-4D5C-BA4C-4BE8CF532335}" srcOrd="0" destOrd="0" presId="urn:microsoft.com/office/officeart/2005/8/layout/list1"/>
    <dgm:cxn modelId="{3E036661-F165-4B43-9B6F-215E594D5D2B}" srcId="{8F1ACD67-A033-4B5F-86A3-C92650FF4153}" destId="{338DF1AE-F581-4131-A2F3-7A4D0ABD8AC9}" srcOrd="0" destOrd="0" parTransId="{EAD3ACA2-35D0-494C-8B3A-B16A4CCBAD28}" sibTransId="{6619372A-D40B-494D-B610-838C9DCB9938}"/>
    <dgm:cxn modelId="{F69C92C3-2AD8-4F9C-8D76-A533FF107080}" type="presOf" srcId="{3EB2E534-C1C1-4A91-A00D-F33331E17D88}" destId="{8DEC0975-FCDE-48D8-9BAD-AE12E9A5955C}" srcOrd="0" destOrd="1" presId="urn:microsoft.com/office/officeart/2005/8/layout/list1"/>
    <dgm:cxn modelId="{54DB61AE-768A-4D20-A0C8-96DB4BF70786}" type="presOf" srcId="{7609642F-F247-4D4D-82C0-06E297052456}" destId="{8DEC0975-FCDE-48D8-9BAD-AE12E9A5955C}" srcOrd="0" destOrd="2" presId="urn:microsoft.com/office/officeart/2005/8/layout/list1"/>
    <dgm:cxn modelId="{D9CB1513-98FD-4D02-96C6-51438D8B6A2D}" srcId="{2B692044-61C8-4C18-9A47-C3333C6B1862}" destId="{B9B59CAD-6FE5-457F-9E57-0AF7CCBFFBB3}" srcOrd="3" destOrd="0" parTransId="{8B665860-6DFC-41EE-BA66-FD631AB8F57E}" sibTransId="{ECEB1E98-4C76-4001-88FE-C5DECC72A4F9}"/>
    <dgm:cxn modelId="{A34E907E-1D69-4D2C-8BCC-0F005DB7CC7F}" type="presOf" srcId="{B9B59CAD-6FE5-457F-9E57-0AF7CCBFFBB3}" destId="{C7D57C15-2C00-4D6B-80AE-362ABE5489E8}" srcOrd="0" destOrd="3" presId="urn:microsoft.com/office/officeart/2005/8/layout/list1"/>
    <dgm:cxn modelId="{A93F3545-7365-4DEE-B899-1A490B3D3091}" srcId="{338DF1AE-F581-4131-A2F3-7A4D0ABD8AC9}" destId="{3EB2E534-C1C1-4A91-A00D-F33331E17D88}" srcOrd="1" destOrd="0" parTransId="{D6FE2E1D-074A-48EC-9E3E-C1B16B48004C}" sibTransId="{C796EEB3-C0A1-41E3-92B2-4A73796EA6EA}"/>
    <dgm:cxn modelId="{4C245521-F52B-4C53-89C3-9B736311F260}" type="presOf" srcId="{8532B29C-3D73-4282-AED1-70B69BEB05D0}" destId="{8DEC0975-FCDE-48D8-9BAD-AE12E9A5955C}" srcOrd="0" destOrd="0" presId="urn:microsoft.com/office/officeart/2005/8/layout/list1"/>
    <dgm:cxn modelId="{463D27F9-98C9-4843-80FB-AF3497D8FD39}" srcId="{46DB6D00-E489-4E57-98B6-459FC894BAD6}" destId="{F5587016-B2A7-408E-8D87-777BE7FACA22}" srcOrd="1" destOrd="0" parTransId="{1F646079-6132-42F8-97B9-0C26C4C67465}" sibTransId="{1E553E87-00FA-41F7-828E-0AA21837D43E}"/>
    <dgm:cxn modelId="{63A59F86-8EC8-46B0-93F6-83F2DBA619DA}" type="presOf" srcId="{2B692044-61C8-4C18-9A47-C3333C6B1862}" destId="{0D9E5764-5403-4CCB-97D2-C3CD9011AD8E}" srcOrd="1" destOrd="0" presId="urn:microsoft.com/office/officeart/2005/8/layout/list1"/>
    <dgm:cxn modelId="{3231FDAC-91A6-4D6F-884C-FD8EE739CAFD}" srcId="{5312BECD-D2DF-4A45-9953-DD9BA1C9BCF4}" destId="{9B1601A9-04B6-4FB5-BB1F-BC0EE20FEEC3}" srcOrd="2" destOrd="0" parTransId="{FB88F697-34FC-4940-88F5-1043FE011C1D}" sibTransId="{E086FED4-C1C1-45B7-88C9-4D832A6BE069}"/>
    <dgm:cxn modelId="{21DBD32A-15FB-4252-8AF8-AA15FD0366D6}" type="presOf" srcId="{D020E6D5-573B-4778-9387-5E89EE99E36F}" destId="{C7D57C15-2C00-4D6B-80AE-362ABE5489E8}" srcOrd="0" destOrd="0" presId="urn:microsoft.com/office/officeart/2005/8/layout/list1"/>
    <dgm:cxn modelId="{CDEABF6E-509F-4203-84A5-F508E1406E0A}" srcId="{2B692044-61C8-4C18-9A47-C3333C6B1862}" destId="{D020E6D5-573B-4778-9387-5E89EE99E36F}" srcOrd="0" destOrd="0" parTransId="{8FBB6BC3-A02F-41E2-A6BA-62B43EA85E9A}" sibTransId="{05E025E2-887A-46C4-A558-E07000B4317F}"/>
    <dgm:cxn modelId="{841B3605-7A69-4DDD-AF38-F4D88572675E}" type="presOf" srcId="{E2F2FC9D-4FA0-47AE-B748-B18EAA5CDECA}" destId="{029A3641-7A94-4144-BF3E-56A8E651137A}" srcOrd="0" destOrd="0" presId="urn:microsoft.com/office/officeart/2005/8/layout/list1"/>
    <dgm:cxn modelId="{640F6609-11B4-48CC-A749-2EA5B36E81FA}" type="presOf" srcId="{9B1601A9-04B6-4FB5-BB1F-BC0EE20FEEC3}" destId="{029A3641-7A94-4144-BF3E-56A8E651137A}" srcOrd="0" destOrd="2" presId="urn:microsoft.com/office/officeart/2005/8/layout/list1"/>
    <dgm:cxn modelId="{BE138ACE-8F70-4A49-9A35-DD299EB6A0A0}" srcId="{2B692044-61C8-4C18-9A47-C3333C6B1862}" destId="{BFB0539A-8956-4AE0-8A51-186883F9CC0B}" srcOrd="1" destOrd="0" parTransId="{C9846312-A805-4ED8-8D05-EDFA291B0342}" sibTransId="{49E77769-A4E8-4E74-AB6B-408D21D0BF5D}"/>
    <dgm:cxn modelId="{D9D52C7C-FDF2-4FA1-A8F1-31AA80A8FF61}" srcId="{46DB6D00-E489-4E57-98B6-459FC894BAD6}" destId="{4F57A42C-A639-4788-BB1C-0231C4E51E40}" srcOrd="0" destOrd="0" parTransId="{8C3A3CA3-4A64-4963-A146-0A42221417A9}" sibTransId="{B664B97C-E655-458E-AC39-28CD96F853D7}"/>
    <dgm:cxn modelId="{6FC7C366-721B-4353-AB97-94B42246BA4D}" type="presOf" srcId="{338DF1AE-F581-4131-A2F3-7A4D0ABD8AC9}" destId="{1921E9CB-AF3C-4BCC-B612-E29674D94954}" srcOrd="0" destOrd="0" presId="urn:microsoft.com/office/officeart/2005/8/layout/list1"/>
    <dgm:cxn modelId="{7C906108-EF6F-477E-A928-BDB001D06F56}" type="presOf" srcId="{46DB6D00-E489-4E57-98B6-459FC894BAD6}" destId="{1493A6C1-4AF9-4427-8F94-7B78618E58D5}" srcOrd="0" destOrd="0" presId="urn:microsoft.com/office/officeart/2005/8/layout/list1"/>
    <dgm:cxn modelId="{8E23632F-3060-40F5-80F3-8A3A418A733A}" type="presOf" srcId="{338DF1AE-F581-4131-A2F3-7A4D0ABD8AC9}" destId="{888777FD-598C-4305-B5FF-F7D9ECE6B73F}" srcOrd="1" destOrd="0" presId="urn:microsoft.com/office/officeart/2005/8/layout/list1"/>
    <dgm:cxn modelId="{FF17834B-FFA9-4BBE-B927-FA01614BB89D}" type="presOf" srcId="{2B692044-61C8-4C18-9A47-C3333C6B1862}" destId="{065FC010-2116-4BAC-A487-8543563FA37A}" srcOrd="0" destOrd="0" presId="urn:microsoft.com/office/officeart/2005/8/layout/list1"/>
    <dgm:cxn modelId="{0F84F2EF-792A-4C73-9888-5B89DF7ED5CF}" type="presOf" srcId="{BFB0539A-8956-4AE0-8A51-186883F9CC0B}" destId="{C7D57C15-2C00-4D6B-80AE-362ABE5489E8}" srcOrd="0" destOrd="1" presId="urn:microsoft.com/office/officeart/2005/8/layout/list1"/>
    <dgm:cxn modelId="{A8DD9854-EC2D-4254-9193-B008DD6F3087}" srcId="{338DF1AE-F581-4131-A2F3-7A4D0ABD8AC9}" destId="{8532B29C-3D73-4282-AED1-70B69BEB05D0}" srcOrd="0" destOrd="0" parTransId="{9494D58C-18C7-406D-86A1-81492DD26490}" sibTransId="{5A84C9ED-5CC8-4D7A-9706-21C838337DB8}"/>
    <dgm:cxn modelId="{F686CFC8-B844-4586-B005-DF4E6D7DA6AE}" type="presOf" srcId="{5312BECD-D2DF-4A45-9953-DD9BA1C9BCF4}" destId="{1C361295-2757-4F97-86A4-AB68928AB60C}" srcOrd="1" destOrd="0" presId="urn:microsoft.com/office/officeart/2005/8/layout/list1"/>
    <dgm:cxn modelId="{C9B28172-43B2-488C-9E18-2AA9B8393EFD}" type="presParOf" srcId="{A6ECA52A-CBD0-4BB2-81AF-CFA544A84F6F}" destId="{F8CCCAA3-07FE-463B-8F5C-713FECCD068A}" srcOrd="0" destOrd="0" presId="urn:microsoft.com/office/officeart/2005/8/layout/list1"/>
    <dgm:cxn modelId="{BEEC224A-67B3-46D0-95EA-C189E2A67BF9}" type="presParOf" srcId="{F8CCCAA3-07FE-463B-8F5C-713FECCD068A}" destId="{1921E9CB-AF3C-4BCC-B612-E29674D94954}" srcOrd="0" destOrd="0" presId="urn:microsoft.com/office/officeart/2005/8/layout/list1"/>
    <dgm:cxn modelId="{B444439C-9D6A-4E62-82E8-98330F7CE6FF}" type="presParOf" srcId="{F8CCCAA3-07FE-463B-8F5C-713FECCD068A}" destId="{888777FD-598C-4305-B5FF-F7D9ECE6B73F}" srcOrd="1" destOrd="0" presId="urn:microsoft.com/office/officeart/2005/8/layout/list1"/>
    <dgm:cxn modelId="{C9CE9C49-61C3-40E3-8BAA-1E21F49E8CC7}" type="presParOf" srcId="{A6ECA52A-CBD0-4BB2-81AF-CFA544A84F6F}" destId="{5115FDD0-8FA8-4B66-9CE6-60065B40A902}" srcOrd="1" destOrd="0" presId="urn:microsoft.com/office/officeart/2005/8/layout/list1"/>
    <dgm:cxn modelId="{1C4B3AEF-41DD-47F3-AB47-180E61633383}" type="presParOf" srcId="{A6ECA52A-CBD0-4BB2-81AF-CFA544A84F6F}" destId="{8DEC0975-FCDE-48D8-9BAD-AE12E9A5955C}" srcOrd="2" destOrd="0" presId="urn:microsoft.com/office/officeart/2005/8/layout/list1"/>
    <dgm:cxn modelId="{83EE3357-8585-4017-8F81-835DE247A246}" type="presParOf" srcId="{A6ECA52A-CBD0-4BB2-81AF-CFA544A84F6F}" destId="{6F03644E-D22E-461D-88B6-0CE3A1489519}" srcOrd="3" destOrd="0" presId="urn:microsoft.com/office/officeart/2005/8/layout/list1"/>
    <dgm:cxn modelId="{0FD8D2DA-D499-47D0-946F-212651A5288B}" type="presParOf" srcId="{A6ECA52A-CBD0-4BB2-81AF-CFA544A84F6F}" destId="{1DA984FF-F2FE-457C-B799-928903CC0B20}" srcOrd="4" destOrd="0" presId="urn:microsoft.com/office/officeart/2005/8/layout/list1"/>
    <dgm:cxn modelId="{92AB3281-054B-4D36-8407-716D07054023}" type="presParOf" srcId="{1DA984FF-F2FE-457C-B799-928903CC0B20}" destId="{065FC010-2116-4BAC-A487-8543563FA37A}" srcOrd="0" destOrd="0" presId="urn:microsoft.com/office/officeart/2005/8/layout/list1"/>
    <dgm:cxn modelId="{935445B6-12F7-4D34-830E-1838F5B183B6}" type="presParOf" srcId="{1DA984FF-F2FE-457C-B799-928903CC0B20}" destId="{0D9E5764-5403-4CCB-97D2-C3CD9011AD8E}" srcOrd="1" destOrd="0" presId="urn:microsoft.com/office/officeart/2005/8/layout/list1"/>
    <dgm:cxn modelId="{8206595A-D998-49D6-91AA-A6C02E407487}" type="presParOf" srcId="{A6ECA52A-CBD0-4BB2-81AF-CFA544A84F6F}" destId="{9A41998F-0557-499E-B9EF-C2174F594A91}" srcOrd="5" destOrd="0" presId="urn:microsoft.com/office/officeart/2005/8/layout/list1"/>
    <dgm:cxn modelId="{A2833D53-DC07-4D56-8818-CF06E2527DE0}" type="presParOf" srcId="{A6ECA52A-CBD0-4BB2-81AF-CFA544A84F6F}" destId="{C7D57C15-2C00-4D6B-80AE-362ABE5489E8}" srcOrd="6" destOrd="0" presId="urn:microsoft.com/office/officeart/2005/8/layout/list1"/>
    <dgm:cxn modelId="{8F0FDAB4-6D47-4D0B-8F93-8CEAA55B1AAD}" type="presParOf" srcId="{A6ECA52A-CBD0-4BB2-81AF-CFA544A84F6F}" destId="{D0AAAEC1-A8EB-4101-AEB6-93D8648CDA33}" srcOrd="7" destOrd="0" presId="urn:microsoft.com/office/officeart/2005/8/layout/list1"/>
    <dgm:cxn modelId="{3E23D56E-3CED-45B8-AFC5-1B56F9E11E04}" type="presParOf" srcId="{A6ECA52A-CBD0-4BB2-81AF-CFA544A84F6F}" destId="{8C45CEAF-8C85-4D49-ABDB-679717757DB3}" srcOrd="8" destOrd="0" presId="urn:microsoft.com/office/officeart/2005/8/layout/list1"/>
    <dgm:cxn modelId="{B5088C9A-15F7-4EA0-9149-8D7ADA83E24D}" type="presParOf" srcId="{8C45CEAF-8C85-4D49-ABDB-679717757DB3}" destId="{1493A6C1-4AF9-4427-8F94-7B78618E58D5}" srcOrd="0" destOrd="0" presId="urn:microsoft.com/office/officeart/2005/8/layout/list1"/>
    <dgm:cxn modelId="{44871307-ABBE-482E-AE22-8D782EA1D5E0}" type="presParOf" srcId="{8C45CEAF-8C85-4D49-ABDB-679717757DB3}" destId="{352670B3-1AEC-4646-B290-D58D939E92A1}" srcOrd="1" destOrd="0" presId="urn:microsoft.com/office/officeart/2005/8/layout/list1"/>
    <dgm:cxn modelId="{9176FE39-2623-417F-9BA2-E5927A405AB1}" type="presParOf" srcId="{A6ECA52A-CBD0-4BB2-81AF-CFA544A84F6F}" destId="{31F1FEFD-8021-4480-B81E-BC518DC51D56}" srcOrd="9" destOrd="0" presId="urn:microsoft.com/office/officeart/2005/8/layout/list1"/>
    <dgm:cxn modelId="{E97E3C77-D4B4-43B0-A6D9-1F2C09EFB78D}" type="presParOf" srcId="{A6ECA52A-CBD0-4BB2-81AF-CFA544A84F6F}" destId="{E347EC50-0B3E-43A5-ADC8-5FD163D62A66}" srcOrd="10" destOrd="0" presId="urn:microsoft.com/office/officeart/2005/8/layout/list1"/>
    <dgm:cxn modelId="{2A3BE305-A909-4AAE-8B26-7F9DDE30BE2F}" type="presParOf" srcId="{A6ECA52A-CBD0-4BB2-81AF-CFA544A84F6F}" destId="{71F63C85-F584-4B0E-9978-C1D781E845EC}" srcOrd="11" destOrd="0" presId="urn:microsoft.com/office/officeart/2005/8/layout/list1"/>
    <dgm:cxn modelId="{CC5DF1E1-4DBB-4E0A-B061-85D4156500D6}" type="presParOf" srcId="{A6ECA52A-CBD0-4BB2-81AF-CFA544A84F6F}" destId="{7CEDF9C1-852A-4A11-96FA-D70819EF237B}" srcOrd="12" destOrd="0" presId="urn:microsoft.com/office/officeart/2005/8/layout/list1"/>
    <dgm:cxn modelId="{BA39BC17-9037-4AA6-9050-82CE6AD76313}" type="presParOf" srcId="{7CEDF9C1-852A-4A11-96FA-D70819EF237B}" destId="{44759DFD-2B63-4D5C-BA4C-4BE8CF532335}" srcOrd="0" destOrd="0" presId="urn:microsoft.com/office/officeart/2005/8/layout/list1"/>
    <dgm:cxn modelId="{96FF9571-1BB3-4F34-ABAA-1F32F29D174B}" type="presParOf" srcId="{7CEDF9C1-852A-4A11-96FA-D70819EF237B}" destId="{1C361295-2757-4F97-86A4-AB68928AB60C}" srcOrd="1" destOrd="0" presId="urn:microsoft.com/office/officeart/2005/8/layout/list1"/>
    <dgm:cxn modelId="{5377A7A8-2E9E-4377-B2BE-5E566BAF54C4}" type="presParOf" srcId="{A6ECA52A-CBD0-4BB2-81AF-CFA544A84F6F}" destId="{762AE47E-37BE-47E7-BC80-FC5D2C871F53}" srcOrd="13" destOrd="0" presId="urn:microsoft.com/office/officeart/2005/8/layout/list1"/>
    <dgm:cxn modelId="{25DFD05B-056E-4FC3-942E-F19CEA084232}" type="presParOf" srcId="{A6ECA52A-CBD0-4BB2-81AF-CFA544A84F6F}" destId="{029A3641-7A94-4144-BF3E-56A8E651137A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F1ACD67-A033-4B5F-86A3-C92650FF4153}" type="doc">
      <dgm:prSet loTypeId="urn:microsoft.com/office/officeart/2005/8/layout/list1" loCatId="list" qsTypeId="urn:microsoft.com/office/officeart/2005/8/quickstyle/simple1" qsCatId="simple" csTypeId="urn:microsoft.com/office/officeart/2005/8/colors/accent3_1" csCatId="accent3" phldr="1"/>
      <dgm:spPr/>
      <dgm:t>
        <a:bodyPr/>
        <a:lstStyle/>
        <a:p>
          <a:endParaRPr lang="ru-RU"/>
        </a:p>
      </dgm:t>
    </dgm:pt>
    <dgm:pt modelId="{338DF1AE-F581-4131-A2F3-7A4D0ABD8AC9}">
      <dgm:prSet phldrT="[Текст]" custT="1"/>
      <dgm:spPr/>
      <dgm:t>
        <a:bodyPr/>
        <a:lstStyle/>
        <a:p>
          <a:r>
            <a:rPr lang="ru-RU" sz="1800" b="1" dirty="0" smtClean="0"/>
            <a:t>1. Величина доходов населения</a:t>
          </a:r>
          <a:endParaRPr lang="ru-RU" sz="1800" b="1" dirty="0"/>
        </a:p>
      </dgm:t>
    </dgm:pt>
    <dgm:pt modelId="{EAD3ACA2-35D0-494C-8B3A-B16A4CCBAD28}" type="parTrans" cxnId="{3E036661-F165-4B43-9B6F-215E594D5D2B}">
      <dgm:prSet/>
      <dgm:spPr/>
      <dgm:t>
        <a:bodyPr/>
        <a:lstStyle/>
        <a:p>
          <a:endParaRPr lang="ru-RU" sz="2000"/>
        </a:p>
      </dgm:t>
    </dgm:pt>
    <dgm:pt modelId="{6619372A-D40B-494D-B610-838C9DCB9938}" type="sibTrans" cxnId="{3E036661-F165-4B43-9B6F-215E594D5D2B}">
      <dgm:prSet/>
      <dgm:spPr/>
      <dgm:t>
        <a:bodyPr/>
        <a:lstStyle/>
        <a:p>
          <a:endParaRPr lang="ru-RU" sz="2000"/>
        </a:p>
      </dgm:t>
    </dgm:pt>
    <dgm:pt modelId="{ED0C897B-D169-46D3-9604-ED2FBFBCB960}">
      <dgm:prSet custT="1"/>
      <dgm:spPr>
        <a:solidFill>
          <a:schemeClr val="accent3">
            <a:lumMod val="20000"/>
            <a:lumOff val="80000"/>
            <a:alpha val="89804"/>
          </a:schemeClr>
        </a:solidFill>
      </dgm:spPr>
      <dgm:t>
        <a:bodyPr/>
        <a:lstStyle/>
        <a:p>
          <a:r>
            <a:rPr lang="ru-RU" sz="1600" b="1" dirty="0" smtClean="0">
              <a:latin typeface="Arial" pitchFamily="34" charset="0"/>
              <a:cs typeface="Arial" pitchFamily="34" charset="0"/>
            </a:rPr>
            <a:t>0,36 </a:t>
          </a:r>
          <a:r>
            <a:rPr lang="ru-RU" sz="1600" b="0" dirty="0" smtClean="0">
              <a:latin typeface="Arial" pitchFamily="34" charset="0"/>
              <a:cs typeface="Arial" pitchFamily="34" charset="0"/>
            </a:rPr>
            <a:t>- отношение среднего дохода к стоимости фиксированного набора потребительских товаров и услуг</a:t>
          </a:r>
        </a:p>
      </dgm:t>
    </dgm:pt>
    <dgm:pt modelId="{760BEADB-AB75-4FDA-9E59-8AF4DE254703}" type="parTrans" cxnId="{6B6549C1-C382-4CE1-85F6-05DD04842299}">
      <dgm:prSet/>
      <dgm:spPr/>
      <dgm:t>
        <a:bodyPr/>
        <a:lstStyle/>
        <a:p>
          <a:endParaRPr lang="ru-RU"/>
        </a:p>
      </dgm:t>
    </dgm:pt>
    <dgm:pt modelId="{CB1CBE40-EE58-4946-A166-2EEA0F99FF07}" type="sibTrans" cxnId="{6B6549C1-C382-4CE1-85F6-05DD04842299}">
      <dgm:prSet/>
      <dgm:spPr/>
      <dgm:t>
        <a:bodyPr/>
        <a:lstStyle/>
        <a:p>
          <a:endParaRPr lang="ru-RU"/>
        </a:p>
      </dgm:t>
    </dgm:pt>
    <dgm:pt modelId="{73C3A2BC-CDCA-48F7-AA1C-C4B4A6E6F1E9}">
      <dgm:prSet custT="1"/>
      <dgm:spPr>
        <a:solidFill>
          <a:schemeClr val="accent3">
            <a:lumMod val="20000"/>
            <a:lumOff val="80000"/>
            <a:alpha val="89804"/>
          </a:schemeClr>
        </a:solidFill>
      </dgm:spPr>
      <dgm:t>
        <a:bodyPr/>
        <a:lstStyle/>
        <a:p>
          <a:r>
            <a:rPr lang="ru-RU" sz="1600" b="1" dirty="0" smtClean="0">
              <a:latin typeface="Arial" pitchFamily="34" charset="0"/>
              <a:cs typeface="Arial" pitchFamily="34" charset="0"/>
            </a:rPr>
            <a:t>0,34</a:t>
          </a:r>
          <a:r>
            <a:rPr lang="ru-RU" sz="1600" b="0" dirty="0" smtClean="0">
              <a:latin typeface="Arial" pitchFamily="34" charset="0"/>
              <a:cs typeface="Arial" pitchFamily="34" charset="0"/>
            </a:rPr>
            <a:t> - доля потребительских расходов домохозяйств на покупку продуктов питания</a:t>
          </a:r>
        </a:p>
      </dgm:t>
    </dgm:pt>
    <dgm:pt modelId="{98906F4C-E159-40F1-A9CB-235FD676A427}" type="parTrans" cxnId="{EEC04AC6-AF81-4CE2-B188-4231CE4231DF}">
      <dgm:prSet/>
      <dgm:spPr/>
      <dgm:t>
        <a:bodyPr/>
        <a:lstStyle/>
        <a:p>
          <a:endParaRPr lang="ru-RU"/>
        </a:p>
      </dgm:t>
    </dgm:pt>
    <dgm:pt modelId="{C2740302-909F-4C0B-9125-000133A0AA49}" type="sibTrans" cxnId="{EEC04AC6-AF81-4CE2-B188-4231CE4231DF}">
      <dgm:prSet/>
      <dgm:spPr/>
      <dgm:t>
        <a:bodyPr/>
        <a:lstStyle/>
        <a:p>
          <a:endParaRPr lang="ru-RU"/>
        </a:p>
      </dgm:t>
    </dgm:pt>
    <dgm:pt modelId="{30509901-848E-48C5-9EE7-282F22888078}">
      <dgm:prSet custT="1"/>
      <dgm:spPr>
        <a:solidFill>
          <a:schemeClr val="accent3">
            <a:lumMod val="20000"/>
            <a:lumOff val="80000"/>
            <a:alpha val="89804"/>
          </a:schemeClr>
        </a:solidFill>
      </dgm:spPr>
      <dgm:t>
        <a:bodyPr/>
        <a:lstStyle/>
        <a:p>
          <a:r>
            <a:rPr lang="ru-RU" sz="1600" b="1" dirty="0" smtClean="0">
              <a:latin typeface="Arial" pitchFamily="34" charset="0"/>
              <a:cs typeface="Arial" pitchFamily="34" charset="0"/>
            </a:rPr>
            <a:t>0,30</a:t>
          </a:r>
          <a:r>
            <a:rPr lang="ru-RU" sz="1600" b="0" dirty="0" smtClean="0">
              <a:latin typeface="Arial" pitchFamily="34" charset="0"/>
              <a:cs typeface="Arial" pitchFamily="34" charset="0"/>
            </a:rPr>
            <a:t> - отношение средней заработной платы в регионе к средней заработной плате по стране</a:t>
          </a:r>
        </a:p>
      </dgm:t>
    </dgm:pt>
    <dgm:pt modelId="{8DE40F17-177D-4BCA-BC5C-24471A0D7778}" type="parTrans" cxnId="{C82018C5-29E5-4FEB-824F-EB403E857D90}">
      <dgm:prSet/>
      <dgm:spPr/>
      <dgm:t>
        <a:bodyPr/>
        <a:lstStyle/>
        <a:p>
          <a:endParaRPr lang="ru-RU"/>
        </a:p>
      </dgm:t>
    </dgm:pt>
    <dgm:pt modelId="{B928EA72-1E15-44DF-B64F-50361BAF9932}" type="sibTrans" cxnId="{C82018C5-29E5-4FEB-824F-EB403E857D90}">
      <dgm:prSet/>
      <dgm:spPr/>
      <dgm:t>
        <a:bodyPr/>
        <a:lstStyle/>
        <a:p>
          <a:endParaRPr lang="ru-RU"/>
        </a:p>
      </dgm:t>
    </dgm:pt>
    <dgm:pt modelId="{A2D5CA14-28EB-4103-A67B-A8ABBB929AFB}">
      <dgm:prSet custT="1"/>
      <dgm:spPr/>
      <dgm:t>
        <a:bodyPr/>
        <a:lstStyle/>
        <a:p>
          <a:r>
            <a:rPr lang="ru-RU" sz="1800" b="1" dirty="0" smtClean="0"/>
            <a:t>2. Дифференциация доходов</a:t>
          </a:r>
        </a:p>
      </dgm:t>
    </dgm:pt>
    <dgm:pt modelId="{6A6D5ABF-88B9-4FA7-B7B5-300584C52C7A}" type="parTrans" cxnId="{0045AD0E-295D-48B3-8E41-8564CC897ACC}">
      <dgm:prSet/>
      <dgm:spPr/>
      <dgm:t>
        <a:bodyPr/>
        <a:lstStyle/>
        <a:p>
          <a:endParaRPr lang="ru-RU"/>
        </a:p>
      </dgm:t>
    </dgm:pt>
    <dgm:pt modelId="{346FEF9C-0889-4258-8E45-CFD0FDB0694E}" type="sibTrans" cxnId="{0045AD0E-295D-48B3-8E41-8564CC897ACC}">
      <dgm:prSet/>
      <dgm:spPr/>
      <dgm:t>
        <a:bodyPr/>
        <a:lstStyle/>
        <a:p>
          <a:endParaRPr lang="ru-RU"/>
        </a:p>
      </dgm:t>
    </dgm:pt>
    <dgm:pt modelId="{98E38042-EC3B-44E1-9B63-20F42CAB87EC}">
      <dgm:prSet custT="1"/>
      <dgm:spPr>
        <a:solidFill>
          <a:schemeClr val="accent3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ru-RU" sz="1600" b="1" dirty="0" smtClean="0">
              <a:latin typeface="Arial" pitchFamily="34" charset="0"/>
              <a:cs typeface="Arial" pitchFamily="34" charset="0"/>
            </a:rPr>
            <a:t>0,39</a:t>
          </a:r>
          <a:r>
            <a:rPr lang="ru-RU" sz="1600" b="0" dirty="0" smtClean="0">
              <a:latin typeface="Arial" pitchFamily="34" charset="0"/>
              <a:cs typeface="Arial" pitchFamily="34" charset="0"/>
            </a:rPr>
            <a:t> - доля населения с денежными доходами ниже величины прожиточного минимума</a:t>
          </a:r>
        </a:p>
      </dgm:t>
    </dgm:pt>
    <dgm:pt modelId="{3D2F0D7B-DE0C-4119-ADD3-77D21CD96263}" type="parTrans" cxnId="{ECF3B2D8-22D3-4085-B8C5-DC866D80AD5D}">
      <dgm:prSet/>
      <dgm:spPr/>
      <dgm:t>
        <a:bodyPr/>
        <a:lstStyle/>
        <a:p>
          <a:endParaRPr lang="ru-RU"/>
        </a:p>
      </dgm:t>
    </dgm:pt>
    <dgm:pt modelId="{61DFE67E-8B2D-4192-9673-D982FB4C9F5E}" type="sibTrans" cxnId="{ECF3B2D8-22D3-4085-B8C5-DC866D80AD5D}">
      <dgm:prSet/>
      <dgm:spPr/>
      <dgm:t>
        <a:bodyPr/>
        <a:lstStyle/>
        <a:p>
          <a:endParaRPr lang="ru-RU"/>
        </a:p>
      </dgm:t>
    </dgm:pt>
    <dgm:pt modelId="{A1420AE8-313A-4C7D-9C5A-FB76036E7F36}">
      <dgm:prSet custT="1"/>
      <dgm:spPr>
        <a:solidFill>
          <a:schemeClr val="accent3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ru-RU" sz="1600" b="1" dirty="0" smtClean="0">
              <a:latin typeface="Arial" pitchFamily="34" charset="0"/>
              <a:cs typeface="Arial" pitchFamily="34" charset="0"/>
            </a:rPr>
            <a:t>0,33</a:t>
          </a:r>
          <a:r>
            <a:rPr lang="ru-RU" sz="1600" b="0" dirty="0" smtClean="0">
              <a:latin typeface="Arial" pitchFamily="34" charset="0"/>
              <a:cs typeface="Arial" pitchFamily="34" charset="0"/>
            </a:rPr>
            <a:t> - коэффициент Джини</a:t>
          </a:r>
        </a:p>
      </dgm:t>
    </dgm:pt>
    <dgm:pt modelId="{60D03DBA-0D6A-4128-986E-46BCE7B80C55}" type="parTrans" cxnId="{BFB00187-F041-491C-A004-DC485FD179D8}">
      <dgm:prSet/>
      <dgm:spPr/>
      <dgm:t>
        <a:bodyPr/>
        <a:lstStyle/>
        <a:p>
          <a:endParaRPr lang="ru-RU"/>
        </a:p>
      </dgm:t>
    </dgm:pt>
    <dgm:pt modelId="{8AF7F010-7D4F-46C8-8DB5-BD8CA3E5DD97}" type="sibTrans" cxnId="{BFB00187-F041-491C-A004-DC485FD179D8}">
      <dgm:prSet/>
      <dgm:spPr/>
      <dgm:t>
        <a:bodyPr/>
        <a:lstStyle/>
        <a:p>
          <a:endParaRPr lang="ru-RU"/>
        </a:p>
      </dgm:t>
    </dgm:pt>
    <dgm:pt modelId="{687BF839-CE25-4899-8810-23C9A4201323}">
      <dgm:prSet custT="1"/>
      <dgm:spPr>
        <a:solidFill>
          <a:schemeClr val="accent3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ru-RU" sz="1600" b="1" dirty="0" smtClean="0">
              <a:latin typeface="Arial" pitchFamily="34" charset="0"/>
              <a:cs typeface="Arial" pitchFamily="34" charset="0"/>
            </a:rPr>
            <a:t>0,28</a:t>
          </a:r>
          <a:r>
            <a:rPr lang="ru-RU" sz="1600" b="0" dirty="0" smtClean="0">
              <a:latin typeface="Arial" pitchFamily="34" charset="0"/>
              <a:cs typeface="Arial" pitchFamily="34" charset="0"/>
            </a:rPr>
            <a:t> - отношение заработной платы женщин к заработной плате мужчин</a:t>
          </a:r>
        </a:p>
      </dgm:t>
    </dgm:pt>
    <dgm:pt modelId="{31CD59BF-5D85-4F93-86CE-98826902BE78}" type="parTrans" cxnId="{24597279-F2F3-4306-B02E-5D79974E8B75}">
      <dgm:prSet/>
      <dgm:spPr/>
      <dgm:t>
        <a:bodyPr/>
        <a:lstStyle/>
        <a:p>
          <a:endParaRPr lang="ru-RU"/>
        </a:p>
      </dgm:t>
    </dgm:pt>
    <dgm:pt modelId="{54643233-AAAE-48F5-BB84-A44CE086F695}" type="sibTrans" cxnId="{24597279-F2F3-4306-B02E-5D79974E8B75}">
      <dgm:prSet/>
      <dgm:spPr/>
      <dgm:t>
        <a:bodyPr/>
        <a:lstStyle/>
        <a:p>
          <a:endParaRPr lang="ru-RU"/>
        </a:p>
      </dgm:t>
    </dgm:pt>
    <dgm:pt modelId="{03D095AC-1F9F-42C5-91FE-C9D5BC7648F8}">
      <dgm:prSet custT="1"/>
      <dgm:spPr/>
      <dgm:t>
        <a:bodyPr/>
        <a:lstStyle/>
        <a:p>
          <a:r>
            <a:rPr lang="ru-RU" sz="1800" b="1" dirty="0" smtClean="0"/>
            <a:t>3. Безработица</a:t>
          </a:r>
        </a:p>
      </dgm:t>
    </dgm:pt>
    <dgm:pt modelId="{6FABC3C4-124B-4FB4-B0D4-4AD6B00428E1}" type="parTrans" cxnId="{B6A3FBB2-7A9D-458D-914B-EF8B23ECC458}">
      <dgm:prSet/>
      <dgm:spPr/>
      <dgm:t>
        <a:bodyPr/>
        <a:lstStyle/>
        <a:p>
          <a:endParaRPr lang="ru-RU"/>
        </a:p>
      </dgm:t>
    </dgm:pt>
    <dgm:pt modelId="{50660DA8-8F3A-4E94-9F3C-49C4EC2F7EDA}" type="sibTrans" cxnId="{B6A3FBB2-7A9D-458D-914B-EF8B23ECC458}">
      <dgm:prSet/>
      <dgm:spPr/>
      <dgm:t>
        <a:bodyPr/>
        <a:lstStyle/>
        <a:p>
          <a:endParaRPr lang="ru-RU"/>
        </a:p>
      </dgm:t>
    </dgm:pt>
    <dgm:pt modelId="{273F2B4A-B6FE-4A3E-B2E7-F9566A1E1454}">
      <dgm:prSet custT="1"/>
      <dgm:spPr>
        <a:solidFill>
          <a:schemeClr val="accent3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ru-RU" sz="1600" b="1" dirty="0" smtClean="0">
              <a:latin typeface="Arial" pitchFamily="34" charset="0"/>
              <a:cs typeface="Arial" pitchFamily="34" charset="0"/>
            </a:rPr>
            <a:t>0,36</a:t>
          </a:r>
          <a:r>
            <a:rPr lang="ru-RU" sz="1600" b="0" dirty="0" smtClean="0">
              <a:latin typeface="Arial" pitchFamily="34" charset="0"/>
              <a:cs typeface="Arial" pitchFamily="34" charset="0"/>
            </a:rPr>
            <a:t> - уровень безработицы по данным выборочных обследований</a:t>
          </a:r>
        </a:p>
      </dgm:t>
    </dgm:pt>
    <dgm:pt modelId="{F042D784-AC84-46BD-8AF2-7C7F586E4A76}" type="parTrans" cxnId="{4D0EE519-8477-4E27-9E39-816382C8CAF3}">
      <dgm:prSet/>
      <dgm:spPr/>
      <dgm:t>
        <a:bodyPr/>
        <a:lstStyle/>
        <a:p>
          <a:endParaRPr lang="ru-RU"/>
        </a:p>
      </dgm:t>
    </dgm:pt>
    <dgm:pt modelId="{E8611379-999E-4F43-8709-89360DA28FC3}" type="sibTrans" cxnId="{4D0EE519-8477-4E27-9E39-816382C8CAF3}">
      <dgm:prSet/>
      <dgm:spPr/>
      <dgm:t>
        <a:bodyPr/>
        <a:lstStyle/>
        <a:p>
          <a:endParaRPr lang="ru-RU"/>
        </a:p>
      </dgm:t>
    </dgm:pt>
    <dgm:pt modelId="{A7139576-A48E-4AC6-8149-CEA0EECA6CAA}">
      <dgm:prSet custT="1"/>
      <dgm:spPr>
        <a:solidFill>
          <a:schemeClr val="accent3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ru-RU" sz="1600" b="1" dirty="0" smtClean="0">
              <a:latin typeface="Arial" pitchFamily="34" charset="0"/>
              <a:cs typeface="Arial" pitchFamily="34" charset="0"/>
            </a:rPr>
            <a:t>0,29</a:t>
          </a:r>
          <a:r>
            <a:rPr lang="ru-RU" sz="1600" b="0" dirty="0" smtClean="0">
              <a:latin typeface="Arial" pitchFamily="34" charset="0"/>
              <a:cs typeface="Arial" pitchFamily="34" charset="0"/>
            </a:rPr>
            <a:t> - среднее время поиска работы безработными</a:t>
          </a:r>
        </a:p>
      </dgm:t>
    </dgm:pt>
    <dgm:pt modelId="{2080D34A-6AF3-4714-9F8E-C8C8E6C132EE}" type="parTrans" cxnId="{F7990BC0-BF06-4ECE-ADAD-EF794766686A}">
      <dgm:prSet/>
      <dgm:spPr/>
      <dgm:t>
        <a:bodyPr/>
        <a:lstStyle/>
        <a:p>
          <a:endParaRPr lang="ru-RU"/>
        </a:p>
      </dgm:t>
    </dgm:pt>
    <dgm:pt modelId="{57FC6C30-475D-4E8E-8192-44BCE1C7B358}" type="sibTrans" cxnId="{F7990BC0-BF06-4ECE-ADAD-EF794766686A}">
      <dgm:prSet/>
      <dgm:spPr/>
      <dgm:t>
        <a:bodyPr/>
        <a:lstStyle/>
        <a:p>
          <a:endParaRPr lang="ru-RU"/>
        </a:p>
      </dgm:t>
    </dgm:pt>
    <dgm:pt modelId="{2DDC9B55-F841-478F-940D-BEB5EE18D9F9}">
      <dgm:prSet custT="1"/>
      <dgm:spPr/>
      <dgm:t>
        <a:bodyPr/>
        <a:lstStyle/>
        <a:p>
          <a:r>
            <a:rPr lang="ru-RU" sz="1800" b="1" dirty="0" smtClean="0"/>
            <a:t>4. Структура занятости населения </a:t>
          </a:r>
        </a:p>
      </dgm:t>
    </dgm:pt>
    <dgm:pt modelId="{D4BD6ACD-737F-477D-9515-737ACEA5B576}" type="parTrans" cxnId="{75124C39-EA5C-41AF-8C2C-39887F45333A}">
      <dgm:prSet/>
      <dgm:spPr/>
      <dgm:t>
        <a:bodyPr/>
        <a:lstStyle/>
        <a:p>
          <a:endParaRPr lang="ru-RU"/>
        </a:p>
      </dgm:t>
    </dgm:pt>
    <dgm:pt modelId="{5E5CCC8B-32C8-4330-B150-B872BC23193C}" type="sibTrans" cxnId="{75124C39-EA5C-41AF-8C2C-39887F45333A}">
      <dgm:prSet/>
      <dgm:spPr/>
      <dgm:t>
        <a:bodyPr/>
        <a:lstStyle/>
        <a:p>
          <a:endParaRPr lang="ru-RU"/>
        </a:p>
      </dgm:t>
    </dgm:pt>
    <dgm:pt modelId="{05821FD6-8F9A-4864-9A29-DDA8D3A68A65}">
      <dgm:prSet custT="1"/>
      <dgm:spPr>
        <a:solidFill>
          <a:schemeClr val="accent3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ru-RU" sz="1600" b="1" dirty="0" smtClean="0">
              <a:latin typeface="Arial" pitchFamily="34" charset="0"/>
              <a:cs typeface="Arial" pitchFamily="34" charset="0"/>
            </a:rPr>
            <a:t>0,39</a:t>
          </a:r>
          <a:r>
            <a:rPr lang="ru-RU" sz="1600" b="0" dirty="0" smtClean="0">
              <a:latin typeface="Arial" pitchFamily="34" charset="0"/>
              <a:cs typeface="Arial" pitchFamily="34" charset="0"/>
            </a:rPr>
            <a:t> - разница в уровне занятости между мужчинами и женщинами в трудоспособном возрасте</a:t>
          </a:r>
        </a:p>
      </dgm:t>
    </dgm:pt>
    <dgm:pt modelId="{249F935C-569B-4A31-8F9C-C25849FAA86D}" type="parTrans" cxnId="{8E1CFAAA-AA1D-4966-B68A-083030B13AB9}">
      <dgm:prSet/>
      <dgm:spPr/>
      <dgm:t>
        <a:bodyPr/>
        <a:lstStyle/>
        <a:p>
          <a:endParaRPr lang="ru-RU"/>
        </a:p>
      </dgm:t>
    </dgm:pt>
    <dgm:pt modelId="{F071A9F9-D6E7-44F0-BE98-92BF71519DC4}" type="sibTrans" cxnId="{8E1CFAAA-AA1D-4966-B68A-083030B13AB9}">
      <dgm:prSet/>
      <dgm:spPr/>
      <dgm:t>
        <a:bodyPr/>
        <a:lstStyle/>
        <a:p>
          <a:endParaRPr lang="ru-RU"/>
        </a:p>
      </dgm:t>
    </dgm:pt>
    <dgm:pt modelId="{A8FC92C1-8C30-4979-A23B-42DBA8D47760}">
      <dgm:prSet custT="1"/>
      <dgm:spPr>
        <a:solidFill>
          <a:schemeClr val="accent3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ru-RU" sz="1600" b="1" dirty="0" smtClean="0">
              <a:latin typeface="Arial" pitchFamily="34" charset="0"/>
              <a:cs typeface="Arial" pitchFamily="34" charset="0"/>
            </a:rPr>
            <a:t>0,27</a:t>
          </a:r>
          <a:r>
            <a:rPr lang="ru-RU" sz="1600" b="0" dirty="0" smtClean="0">
              <a:latin typeface="Arial" pitchFamily="34" charset="0"/>
              <a:cs typeface="Arial" pitchFamily="34" charset="0"/>
            </a:rPr>
            <a:t> - доля работающих в добыче полезных ископаемых в общей численности занятых</a:t>
          </a:r>
        </a:p>
      </dgm:t>
    </dgm:pt>
    <dgm:pt modelId="{FB6A5E16-EDA2-4F97-A0B2-58C9743A772C}" type="parTrans" cxnId="{82D130B4-AD76-42D1-AEF1-744AF368A435}">
      <dgm:prSet/>
      <dgm:spPr/>
      <dgm:t>
        <a:bodyPr/>
        <a:lstStyle/>
        <a:p>
          <a:endParaRPr lang="ru-RU"/>
        </a:p>
      </dgm:t>
    </dgm:pt>
    <dgm:pt modelId="{BBB7A5A4-5C53-4E1C-A6E0-25921D917864}" type="sibTrans" cxnId="{82D130B4-AD76-42D1-AEF1-744AF368A435}">
      <dgm:prSet/>
      <dgm:spPr/>
      <dgm:t>
        <a:bodyPr/>
        <a:lstStyle/>
        <a:p>
          <a:endParaRPr lang="ru-RU"/>
        </a:p>
      </dgm:t>
    </dgm:pt>
    <dgm:pt modelId="{C4AA10F3-69D1-4E7B-89D5-F099557DE1B3}">
      <dgm:prSet custT="1"/>
      <dgm:spPr>
        <a:solidFill>
          <a:schemeClr val="accent3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ru-RU" sz="1600" b="1" smtClean="0">
              <a:latin typeface="Arial" pitchFamily="34" charset="0"/>
              <a:cs typeface="Arial" pitchFamily="34" charset="0"/>
            </a:rPr>
            <a:t>0,35</a:t>
          </a:r>
          <a:r>
            <a:rPr lang="ru-RU" sz="1600" b="0" smtClean="0">
              <a:latin typeface="Arial" pitchFamily="34" charset="0"/>
              <a:cs typeface="Arial" pitchFamily="34" charset="0"/>
            </a:rPr>
            <a:t> - уровень зарегистрированной безработицы</a:t>
          </a:r>
          <a:endParaRPr lang="ru-RU" sz="1600" b="0" dirty="0" smtClean="0">
            <a:latin typeface="Arial" pitchFamily="34" charset="0"/>
            <a:cs typeface="Arial" pitchFamily="34" charset="0"/>
          </a:endParaRPr>
        </a:p>
      </dgm:t>
    </dgm:pt>
    <dgm:pt modelId="{CC6C980C-5301-4C89-B54C-B615828841C8}" type="parTrans" cxnId="{F229EDFA-A398-4C11-B1E3-C8247DF8C5F1}">
      <dgm:prSet/>
      <dgm:spPr/>
      <dgm:t>
        <a:bodyPr/>
        <a:lstStyle/>
        <a:p>
          <a:endParaRPr lang="ru-RU"/>
        </a:p>
      </dgm:t>
    </dgm:pt>
    <dgm:pt modelId="{D05E8F01-2792-4D80-A4CC-57607AC15189}" type="sibTrans" cxnId="{F229EDFA-A398-4C11-B1E3-C8247DF8C5F1}">
      <dgm:prSet/>
      <dgm:spPr/>
      <dgm:t>
        <a:bodyPr/>
        <a:lstStyle/>
        <a:p>
          <a:endParaRPr lang="ru-RU"/>
        </a:p>
      </dgm:t>
    </dgm:pt>
    <dgm:pt modelId="{4119D707-44D7-491B-AEA7-4867934384E2}">
      <dgm:prSet custT="1"/>
      <dgm:spPr>
        <a:solidFill>
          <a:schemeClr val="accent3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ru-RU" sz="1600" b="1" smtClean="0">
              <a:latin typeface="Arial" pitchFamily="34" charset="0"/>
              <a:cs typeface="Arial" pitchFamily="34" charset="0"/>
            </a:rPr>
            <a:t>0,34</a:t>
          </a:r>
          <a:r>
            <a:rPr lang="ru-RU" sz="1600" b="0" smtClean="0">
              <a:latin typeface="Arial" pitchFamily="34" charset="0"/>
              <a:cs typeface="Arial" pitchFamily="34" charset="0"/>
            </a:rPr>
            <a:t> </a:t>
          </a:r>
          <a:r>
            <a:rPr lang="ru-RU" sz="1600" b="0" dirty="0" smtClean="0">
              <a:latin typeface="Arial" pitchFamily="34" charset="0"/>
              <a:cs typeface="Arial" pitchFamily="34" charset="0"/>
            </a:rPr>
            <a:t>- средний образовательный уровень занятого населения, лет</a:t>
          </a:r>
        </a:p>
      </dgm:t>
    </dgm:pt>
    <dgm:pt modelId="{0EB67EF8-4AEC-4054-9DCC-D3C316363054}" type="parTrans" cxnId="{7BD3DD4E-8839-4099-A0D9-D2F4F1D31B47}">
      <dgm:prSet/>
      <dgm:spPr/>
      <dgm:t>
        <a:bodyPr/>
        <a:lstStyle/>
        <a:p>
          <a:endParaRPr lang="ru-RU"/>
        </a:p>
      </dgm:t>
    </dgm:pt>
    <dgm:pt modelId="{488E676A-5D44-4595-BEAF-7E394653E742}" type="sibTrans" cxnId="{7BD3DD4E-8839-4099-A0D9-D2F4F1D31B47}">
      <dgm:prSet/>
      <dgm:spPr/>
      <dgm:t>
        <a:bodyPr/>
        <a:lstStyle/>
        <a:p>
          <a:endParaRPr lang="ru-RU"/>
        </a:p>
      </dgm:t>
    </dgm:pt>
    <dgm:pt modelId="{A6ECA52A-CBD0-4BB2-81AF-CFA544A84F6F}" type="pres">
      <dgm:prSet presAssocID="{8F1ACD67-A033-4B5F-86A3-C92650FF4153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8CCCAA3-07FE-463B-8F5C-713FECCD068A}" type="pres">
      <dgm:prSet presAssocID="{338DF1AE-F581-4131-A2F3-7A4D0ABD8AC9}" presName="parentLin" presStyleCnt="0"/>
      <dgm:spPr/>
    </dgm:pt>
    <dgm:pt modelId="{1921E9CB-AF3C-4BCC-B612-E29674D94954}" type="pres">
      <dgm:prSet presAssocID="{338DF1AE-F581-4131-A2F3-7A4D0ABD8AC9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888777FD-598C-4305-B5FF-F7D9ECE6B73F}" type="pres">
      <dgm:prSet presAssocID="{338DF1AE-F581-4131-A2F3-7A4D0ABD8AC9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115FDD0-8FA8-4B66-9CE6-60065B40A902}" type="pres">
      <dgm:prSet presAssocID="{338DF1AE-F581-4131-A2F3-7A4D0ABD8AC9}" presName="negativeSpace" presStyleCnt="0"/>
      <dgm:spPr/>
    </dgm:pt>
    <dgm:pt modelId="{8DEC0975-FCDE-48D8-9BAD-AE12E9A5955C}" type="pres">
      <dgm:prSet presAssocID="{338DF1AE-F581-4131-A2F3-7A4D0ABD8AC9}" presName="childText" presStyleLbl="conFgAcc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F03644E-D22E-461D-88B6-0CE3A1489519}" type="pres">
      <dgm:prSet presAssocID="{6619372A-D40B-494D-B610-838C9DCB9938}" presName="spaceBetweenRectangles" presStyleCnt="0"/>
      <dgm:spPr/>
    </dgm:pt>
    <dgm:pt modelId="{7E2B0A3C-5B3C-4A6B-97D8-4590D36A279A}" type="pres">
      <dgm:prSet presAssocID="{A2D5CA14-28EB-4103-A67B-A8ABBB929AFB}" presName="parentLin" presStyleCnt="0"/>
      <dgm:spPr/>
    </dgm:pt>
    <dgm:pt modelId="{93903023-1CC9-4A96-A8A3-1FC3B61F917A}" type="pres">
      <dgm:prSet presAssocID="{A2D5CA14-28EB-4103-A67B-A8ABBB929AFB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50FCE514-2F48-4602-BD6C-D927414B9EC1}" type="pres">
      <dgm:prSet presAssocID="{A2D5CA14-28EB-4103-A67B-A8ABBB929AFB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DE22180-43DB-4E1D-B7A4-B5198D83893D}" type="pres">
      <dgm:prSet presAssocID="{A2D5CA14-28EB-4103-A67B-A8ABBB929AFB}" presName="negativeSpace" presStyleCnt="0"/>
      <dgm:spPr/>
    </dgm:pt>
    <dgm:pt modelId="{A62E92DA-FA4E-4B26-84C0-5D589B3BAB5E}" type="pres">
      <dgm:prSet presAssocID="{A2D5CA14-28EB-4103-A67B-A8ABBB929AFB}" presName="childText" presStyleLbl="conFgAcc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3EA90FB-45B3-4B36-80CF-0C3C207BC3AA}" type="pres">
      <dgm:prSet presAssocID="{346FEF9C-0889-4258-8E45-CFD0FDB0694E}" presName="spaceBetweenRectangles" presStyleCnt="0"/>
      <dgm:spPr/>
    </dgm:pt>
    <dgm:pt modelId="{09F7582A-0414-4C3C-A06D-B8D237F70BF6}" type="pres">
      <dgm:prSet presAssocID="{03D095AC-1F9F-42C5-91FE-C9D5BC7648F8}" presName="parentLin" presStyleCnt="0"/>
      <dgm:spPr/>
    </dgm:pt>
    <dgm:pt modelId="{ED4DE672-7FFD-485F-B60E-8D6578030C94}" type="pres">
      <dgm:prSet presAssocID="{03D095AC-1F9F-42C5-91FE-C9D5BC7648F8}" presName="parentLeftMargin" presStyleLbl="node1" presStyleIdx="1" presStyleCnt="4"/>
      <dgm:spPr/>
      <dgm:t>
        <a:bodyPr/>
        <a:lstStyle/>
        <a:p>
          <a:endParaRPr lang="ru-RU"/>
        </a:p>
      </dgm:t>
    </dgm:pt>
    <dgm:pt modelId="{060DF1DA-E7B9-4F23-8491-3DC3534BAE24}" type="pres">
      <dgm:prSet presAssocID="{03D095AC-1F9F-42C5-91FE-C9D5BC7648F8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8583808-1250-4A81-A7AE-3263170A0C25}" type="pres">
      <dgm:prSet presAssocID="{03D095AC-1F9F-42C5-91FE-C9D5BC7648F8}" presName="negativeSpace" presStyleCnt="0"/>
      <dgm:spPr/>
    </dgm:pt>
    <dgm:pt modelId="{EF79D86B-D0D5-43D7-B104-B003F38ADF80}" type="pres">
      <dgm:prSet presAssocID="{03D095AC-1F9F-42C5-91FE-C9D5BC7648F8}" presName="childText" presStyleLbl="conFgAcc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B4CF4A4-C0B8-45E7-AA37-06A5B1F78914}" type="pres">
      <dgm:prSet presAssocID="{50660DA8-8F3A-4E94-9F3C-49C4EC2F7EDA}" presName="spaceBetweenRectangles" presStyleCnt="0"/>
      <dgm:spPr/>
    </dgm:pt>
    <dgm:pt modelId="{ED813A41-3B46-4B3B-8BC3-C7AD535D6190}" type="pres">
      <dgm:prSet presAssocID="{2DDC9B55-F841-478F-940D-BEB5EE18D9F9}" presName="parentLin" presStyleCnt="0"/>
      <dgm:spPr/>
    </dgm:pt>
    <dgm:pt modelId="{1FFF725D-7FD8-446A-A207-13999D359141}" type="pres">
      <dgm:prSet presAssocID="{2DDC9B55-F841-478F-940D-BEB5EE18D9F9}" presName="parentLeftMargin" presStyleLbl="node1" presStyleIdx="2" presStyleCnt="4"/>
      <dgm:spPr/>
      <dgm:t>
        <a:bodyPr/>
        <a:lstStyle/>
        <a:p>
          <a:endParaRPr lang="ru-RU"/>
        </a:p>
      </dgm:t>
    </dgm:pt>
    <dgm:pt modelId="{29AEC6A4-4F80-4295-AC0F-EA57B6596790}" type="pres">
      <dgm:prSet presAssocID="{2DDC9B55-F841-478F-940D-BEB5EE18D9F9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2D73335-82EF-4AA3-8AEE-9DD02094DEB3}" type="pres">
      <dgm:prSet presAssocID="{2DDC9B55-F841-478F-940D-BEB5EE18D9F9}" presName="negativeSpace" presStyleCnt="0"/>
      <dgm:spPr/>
    </dgm:pt>
    <dgm:pt modelId="{EAF373C5-5DD7-4210-8886-FC3EA4ACE4E7}" type="pres">
      <dgm:prSet presAssocID="{2DDC9B55-F841-478F-940D-BEB5EE18D9F9}" presName="childText" presStyleLbl="conFgAcc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82018C5-29E5-4FEB-824F-EB403E857D90}" srcId="{338DF1AE-F581-4131-A2F3-7A4D0ABD8AC9}" destId="{30509901-848E-48C5-9EE7-282F22888078}" srcOrd="2" destOrd="0" parTransId="{8DE40F17-177D-4BCA-BC5C-24471A0D7778}" sibTransId="{B928EA72-1E15-44DF-B64F-50361BAF9932}"/>
    <dgm:cxn modelId="{8E1CFAAA-AA1D-4966-B68A-083030B13AB9}" srcId="{2DDC9B55-F841-478F-940D-BEB5EE18D9F9}" destId="{05821FD6-8F9A-4864-9A29-DDA8D3A68A65}" srcOrd="0" destOrd="0" parTransId="{249F935C-569B-4A31-8F9C-C25849FAA86D}" sibTransId="{F071A9F9-D6E7-44F0-BE98-92BF71519DC4}"/>
    <dgm:cxn modelId="{71CB50FE-FD1A-40B2-94AE-BF87789EDBF6}" type="presOf" srcId="{A2D5CA14-28EB-4103-A67B-A8ABBB929AFB}" destId="{93903023-1CC9-4A96-A8A3-1FC3B61F917A}" srcOrd="0" destOrd="0" presId="urn:microsoft.com/office/officeart/2005/8/layout/list1"/>
    <dgm:cxn modelId="{62749A69-C96D-433C-BB90-B28F6D3C6633}" type="presOf" srcId="{98E38042-EC3B-44E1-9B63-20F42CAB87EC}" destId="{A62E92DA-FA4E-4B26-84C0-5D589B3BAB5E}" srcOrd="0" destOrd="0" presId="urn:microsoft.com/office/officeart/2005/8/layout/list1"/>
    <dgm:cxn modelId="{6A3B2255-DCD4-4577-B0FF-9ED1EDAD78C7}" type="presOf" srcId="{03D095AC-1F9F-42C5-91FE-C9D5BC7648F8}" destId="{060DF1DA-E7B9-4F23-8491-3DC3534BAE24}" srcOrd="1" destOrd="0" presId="urn:microsoft.com/office/officeart/2005/8/layout/list1"/>
    <dgm:cxn modelId="{0045AD0E-295D-48B3-8E41-8564CC897ACC}" srcId="{8F1ACD67-A033-4B5F-86A3-C92650FF4153}" destId="{A2D5CA14-28EB-4103-A67B-A8ABBB929AFB}" srcOrd="1" destOrd="0" parTransId="{6A6D5ABF-88B9-4FA7-B7B5-300584C52C7A}" sibTransId="{346FEF9C-0889-4258-8E45-CFD0FDB0694E}"/>
    <dgm:cxn modelId="{ECF3B2D8-22D3-4085-B8C5-DC866D80AD5D}" srcId="{A2D5CA14-28EB-4103-A67B-A8ABBB929AFB}" destId="{98E38042-EC3B-44E1-9B63-20F42CAB87EC}" srcOrd="0" destOrd="0" parTransId="{3D2F0D7B-DE0C-4119-ADD3-77D21CD96263}" sibTransId="{61DFE67E-8B2D-4192-9673-D982FB4C9F5E}"/>
    <dgm:cxn modelId="{B6A3FBB2-7A9D-458D-914B-EF8B23ECC458}" srcId="{8F1ACD67-A033-4B5F-86A3-C92650FF4153}" destId="{03D095AC-1F9F-42C5-91FE-C9D5BC7648F8}" srcOrd="2" destOrd="0" parTransId="{6FABC3C4-124B-4FB4-B0D4-4AD6B00428E1}" sibTransId="{50660DA8-8F3A-4E94-9F3C-49C4EC2F7EDA}"/>
    <dgm:cxn modelId="{3D6B570D-D264-4EA5-926E-795BEAADED63}" type="presOf" srcId="{338DF1AE-F581-4131-A2F3-7A4D0ABD8AC9}" destId="{888777FD-598C-4305-B5FF-F7D9ECE6B73F}" srcOrd="1" destOrd="0" presId="urn:microsoft.com/office/officeart/2005/8/layout/list1"/>
    <dgm:cxn modelId="{2E434C4C-2797-42E3-AAF4-58F669477669}" type="presOf" srcId="{2DDC9B55-F841-478F-940D-BEB5EE18D9F9}" destId="{1FFF725D-7FD8-446A-A207-13999D359141}" srcOrd="0" destOrd="0" presId="urn:microsoft.com/office/officeart/2005/8/layout/list1"/>
    <dgm:cxn modelId="{24597279-F2F3-4306-B02E-5D79974E8B75}" srcId="{A2D5CA14-28EB-4103-A67B-A8ABBB929AFB}" destId="{687BF839-CE25-4899-8810-23C9A4201323}" srcOrd="2" destOrd="0" parTransId="{31CD59BF-5D85-4F93-86CE-98826902BE78}" sibTransId="{54643233-AAAE-48F5-BB84-A44CE086F695}"/>
    <dgm:cxn modelId="{BABDABC1-4283-4253-A74D-4622D116D2FF}" type="presOf" srcId="{A8FC92C1-8C30-4979-A23B-42DBA8D47760}" destId="{EAF373C5-5DD7-4210-8886-FC3EA4ACE4E7}" srcOrd="0" destOrd="2" presId="urn:microsoft.com/office/officeart/2005/8/layout/list1"/>
    <dgm:cxn modelId="{0CF15EC8-218B-442C-9139-893BD06EC10B}" type="presOf" srcId="{05821FD6-8F9A-4864-9A29-DDA8D3A68A65}" destId="{EAF373C5-5DD7-4210-8886-FC3EA4ACE4E7}" srcOrd="0" destOrd="0" presId="urn:microsoft.com/office/officeart/2005/8/layout/list1"/>
    <dgm:cxn modelId="{3D945922-22C9-45AD-AF6F-711BD5CE2931}" type="presOf" srcId="{273F2B4A-B6FE-4A3E-B2E7-F9566A1E1454}" destId="{EF79D86B-D0D5-43D7-B104-B003F38ADF80}" srcOrd="0" destOrd="0" presId="urn:microsoft.com/office/officeart/2005/8/layout/list1"/>
    <dgm:cxn modelId="{BFB00187-F041-491C-A004-DC485FD179D8}" srcId="{A2D5CA14-28EB-4103-A67B-A8ABBB929AFB}" destId="{A1420AE8-313A-4C7D-9C5A-FB76036E7F36}" srcOrd="1" destOrd="0" parTransId="{60D03DBA-0D6A-4128-986E-46BCE7B80C55}" sibTransId="{8AF7F010-7D4F-46C8-8DB5-BD8CA3E5DD97}"/>
    <dgm:cxn modelId="{F7990BC0-BF06-4ECE-ADAD-EF794766686A}" srcId="{03D095AC-1F9F-42C5-91FE-C9D5BC7648F8}" destId="{A7139576-A48E-4AC6-8149-CEA0EECA6CAA}" srcOrd="2" destOrd="0" parTransId="{2080D34A-6AF3-4714-9F8E-C8C8E6C132EE}" sibTransId="{57FC6C30-475D-4E8E-8192-44BCE1C7B358}"/>
    <dgm:cxn modelId="{3E036661-F165-4B43-9B6F-215E594D5D2B}" srcId="{8F1ACD67-A033-4B5F-86A3-C92650FF4153}" destId="{338DF1AE-F581-4131-A2F3-7A4D0ABD8AC9}" srcOrd="0" destOrd="0" parTransId="{EAD3ACA2-35D0-494C-8B3A-B16A4CCBAD28}" sibTransId="{6619372A-D40B-494D-B610-838C9DCB9938}"/>
    <dgm:cxn modelId="{EEC04AC6-AF81-4CE2-B188-4231CE4231DF}" srcId="{338DF1AE-F581-4131-A2F3-7A4D0ABD8AC9}" destId="{73C3A2BC-CDCA-48F7-AA1C-C4B4A6E6F1E9}" srcOrd="1" destOrd="0" parTransId="{98906F4C-E159-40F1-A9CB-235FD676A427}" sibTransId="{C2740302-909F-4C0B-9125-000133A0AA49}"/>
    <dgm:cxn modelId="{75124C39-EA5C-41AF-8C2C-39887F45333A}" srcId="{8F1ACD67-A033-4B5F-86A3-C92650FF4153}" destId="{2DDC9B55-F841-478F-940D-BEB5EE18D9F9}" srcOrd="3" destOrd="0" parTransId="{D4BD6ACD-737F-477D-9515-737ACEA5B576}" sibTransId="{5E5CCC8B-32C8-4330-B150-B872BC23193C}"/>
    <dgm:cxn modelId="{1B861C63-016B-433B-8BA6-A613FE1B67C8}" type="presOf" srcId="{4119D707-44D7-491B-AEA7-4867934384E2}" destId="{EAF373C5-5DD7-4210-8886-FC3EA4ACE4E7}" srcOrd="0" destOrd="1" presId="urn:microsoft.com/office/officeart/2005/8/layout/list1"/>
    <dgm:cxn modelId="{7BD3DD4E-8839-4099-A0D9-D2F4F1D31B47}" srcId="{2DDC9B55-F841-478F-940D-BEB5EE18D9F9}" destId="{4119D707-44D7-491B-AEA7-4867934384E2}" srcOrd="1" destOrd="0" parTransId="{0EB67EF8-4AEC-4054-9DCC-D3C316363054}" sibTransId="{488E676A-5D44-4595-BEAF-7E394653E742}"/>
    <dgm:cxn modelId="{441F0360-FB43-434E-BE7A-7A28C4406A39}" type="presOf" srcId="{2DDC9B55-F841-478F-940D-BEB5EE18D9F9}" destId="{29AEC6A4-4F80-4295-AC0F-EA57B6596790}" srcOrd="1" destOrd="0" presId="urn:microsoft.com/office/officeart/2005/8/layout/list1"/>
    <dgm:cxn modelId="{6B6549C1-C382-4CE1-85F6-05DD04842299}" srcId="{338DF1AE-F581-4131-A2F3-7A4D0ABD8AC9}" destId="{ED0C897B-D169-46D3-9604-ED2FBFBCB960}" srcOrd="0" destOrd="0" parTransId="{760BEADB-AB75-4FDA-9E59-8AF4DE254703}" sibTransId="{CB1CBE40-EE58-4946-A166-2EEA0F99FF07}"/>
    <dgm:cxn modelId="{CA2EDA3C-36D2-45CC-B535-0CA04F56CCD5}" type="presOf" srcId="{A1420AE8-313A-4C7D-9C5A-FB76036E7F36}" destId="{A62E92DA-FA4E-4B26-84C0-5D589B3BAB5E}" srcOrd="0" destOrd="1" presId="urn:microsoft.com/office/officeart/2005/8/layout/list1"/>
    <dgm:cxn modelId="{F229EDFA-A398-4C11-B1E3-C8247DF8C5F1}" srcId="{03D095AC-1F9F-42C5-91FE-C9D5BC7648F8}" destId="{C4AA10F3-69D1-4E7B-89D5-F099557DE1B3}" srcOrd="1" destOrd="0" parTransId="{CC6C980C-5301-4C89-B54C-B615828841C8}" sibTransId="{D05E8F01-2792-4D80-A4CC-57607AC15189}"/>
    <dgm:cxn modelId="{B8A36FD5-C005-4377-81BA-992F327A4AEC}" type="presOf" srcId="{03D095AC-1F9F-42C5-91FE-C9D5BC7648F8}" destId="{ED4DE672-7FFD-485F-B60E-8D6578030C94}" srcOrd="0" destOrd="0" presId="urn:microsoft.com/office/officeart/2005/8/layout/list1"/>
    <dgm:cxn modelId="{5DE324FA-DB1F-46E2-9679-43BDAA95F2A0}" type="presOf" srcId="{338DF1AE-F581-4131-A2F3-7A4D0ABD8AC9}" destId="{1921E9CB-AF3C-4BCC-B612-E29674D94954}" srcOrd="0" destOrd="0" presId="urn:microsoft.com/office/officeart/2005/8/layout/list1"/>
    <dgm:cxn modelId="{53974313-B015-4A59-B2E9-51B4C5EAF229}" type="presOf" srcId="{ED0C897B-D169-46D3-9604-ED2FBFBCB960}" destId="{8DEC0975-FCDE-48D8-9BAD-AE12E9A5955C}" srcOrd="0" destOrd="0" presId="urn:microsoft.com/office/officeart/2005/8/layout/list1"/>
    <dgm:cxn modelId="{4D0EE519-8477-4E27-9E39-816382C8CAF3}" srcId="{03D095AC-1F9F-42C5-91FE-C9D5BC7648F8}" destId="{273F2B4A-B6FE-4A3E-B2E7-F9566A1E1454}" srcOrd="0" destOrd="0" parTransId="{F042D784-AC84-46BD-8AF2-7C7F586E4A76}" sibTransId="{E8611379-999E-4F43-8709-89360DA28FC3}"/>
    <dgm:cxn modelId="{5A6BDF5E-E0E1-41D0-8FC6-0C9C474FF9EE}" type="presOf" srcId="{A2D5CA14-28EB-4103-A67B-A8ABBB929AFB}" destId="{50FCE514-2F48-4602-BD6C-D927414B9EC1}" srcOrd="1" destOrd="0" presId="urn:microsoft.com/office/officeart/2005/8/layout/list1"/>
    <dgm:cxn modelId="{82D130B4-AD76-42D1-AEF1-744AF368A435}" srcId="{2DDC9B55-F841-478F-940D-BEB5EE18D9F9}" destId="{A8FC92C1-8C30-4979-A23B-42DBA8D47760}" srcOrd="2" destOrd="0" parTransId="{FB6A5E16-EDA2-4F97-A0B2-58C9743A772C}" sibTransId="{BBB7A5A4-5C53-4E1C-A6E0-25921D917864}"/>
    <dgm:cxn modelId="{CEFAA515-8D58-4720-959F-9D7B2E85BDE2}" type="presOf" srcId="{C4AA10F3-69D1-4E7B-89D5-F099557DE1B3}" destId="{EF79D86B-D0D5-43D7-B104-B003F38ADF80}" srcOrd="0" destOrd="1" presId="urn:microsoft.com/office/officeart/2005/8/layout/list1"/>
    <dgm:cxn modelId="{2D32E38D-2A0D-4A14-A61E-84E6C543FBAC}" type="presOf" srcId="{A7139576-A48E-4AC6-8149-CEA0EECA6CAA}" destId="{EF79D86B-D0D5-43D7-B104-B003F38ADF80}" srcOrd="0" destOrd="2" presId="urn:microsoft.com/office/officeart/2005/8/layout/list1"/>
    <dgm:cxn modelId="{F0F52A3F-36FF-4801-8112-5E9CEFF968BD}" type="presOf" srcId="{73C3A2BC-CDCA-48F7-AA1C-C4B4A6E6F1E9}" destId="{8DEC0975-FCDE-48D8-9BAD-AE12E9A5955C}" srcOrd="0" destOrd="1" presId="urn:microsoft.com/office/officeart/2005/8/layout/list1"/>
    <dgm:cxn modelId="{CF0E6D24-A87E-4309-AD31-C597538A00B2}" type="presOf" srcId="{687BF839-CE25-4899-8810-23C9A4201323}" destId="{A62E92DA-FA4E-4B26-84C0-5D589B3BAB5E}" srcOrd="0" destOrd="2" presId="urn:microsoft.com/office/officeart/2005/8/layout/list1"/>
    <dgm:cxn modelId="{31FE21F0-DE95-43BC-AA66-D5E60657496C}" type="presOf" srcId="{8F1ACD67-A033-4B5F-86A3-C92650FF4153}" destId="{A6ECA52A-CBD0-4BB2-81AF-CFA544A84F6F}" srcOrd="0" destOrd="0" presId="urn:microsoft.com/office/officeart/2005/8/layout/list1"/>
    <dgm:cxn modelId="{58A93353-DF66-4537-B99D-B3C05B2D6F38}" type="presOf" srcId="{30509901-848E-48C5-9EE7-282F22888078}" destId="{8DEC0975-FCDE-48D8-9BAD-AE12E9A5955C}" srcOrd="0" destOrd="2" presId="urn:microsoft.com/office/officeart/2005/8/layout/list1"/>
    <dgm:cxn modelId="{25A9DF84-A39A-42B1-B5B1-F70B5BA8C872}" type="presParOf" srcId="{A6ECA52A-CBD0-4BB2-81AF-CFA544A84F6F}" destId="{F8CCCAA3-07FE-463B-8F5C-713FECCD068A}" srcOrd="0" destOrd="0" presId="urn:microsoft.com/office/officeart/2005/8/layout/list1"/>
    <dgm:cxn modelId="{4382CAEE-9E35-42B7-8EA8-E6FAC789EAC0}" type="presParOf" srcId="{F8CCCAA3-07FE-463B-8F5C-713FECCD068A}" destId="{1921E9CB-AF3C-4BCC-B612-E29674D94954}" srcOrd="0" destOrd="0" presId="urn:microsoft.com/office/officeart/2005/8/layout/list1"/>
    <dgm:cxn modelId="{668C0EDA-A82C-4878-8C40-A43C1FC13A38}" type="presParOf" srcId="{F8CCCAA3-07FE-463B-8F5C-713FECCD068A}" destId="{888777FD-598C-4305-B5FF-F7D9ECE6B73F}" srcOrd="1" destOrd="0" presId="urn:microsoft.com/office/officeart/2005/8/layout/list1"/>
    <dgm:cxn modelId="{E0281FB4-56B2-4A5D-A46F-28FC9AF8EE8E}" type="presParOf" srcId="{A6ECA52A-CBD0-4BB2-81AF-CFA544A84F6F}" destId="{5115FDD0-8FA8-4B66-9CE6-60065B40A902}" srcOrd="1" destOrd="0" presId="urn:microsoft.com/office/officeart/2005/8/layout/list1"/>
    <dgm:cxn modelId="{F6E72CE9-A31A-422A-BA91-CFCAEBA06586}" type="presParOf" srcId="{A6ECA52A-CBD0-4BB2-81AF-CFA544A84F6F}" destId="{8DEC0975-FCDE-48D8-9BAD-AE12E9A5955C}" srcOrd="2" destOrd="0" presId="urn:microsoft.com/office/officeart/2005/8/layout/list1"/>
    <dgm:cxn modelId="{09B5C6EA-6063-4024-9DA3-D4F54F7C6E0C}" type="presParOf" srcId="{A6ECA52A-CBD0-4BB2-81AF-CFA544A84F6F}" destId="{6F03644E-D22E-461D-88B6-0CE3A1489519}" srcOrd="3" destOrd="0" presId="urn:microsoft.com/office/officeart/2005/8/layout/list1"/>
    <dgm:cxn modelId="{E7B2F915-1577-4F11-ACDA-A52B7E625BDF}" type="presParOf" srcId="{A6ECA52A-CBD0-4BB2-81AF-CFA544A84F6F}" destId="{7E2B0A3C-5B3C-4A6B-97D8-4590D36A279A}" srcOrd="4" destOrd="0" presId="urn:microsoft.com/office/officeart/2005/8/layout/list1"/>
    <dgm:cxn modelId="{F941D704-DAC0-4B3C-AE04-C65CCCF0B564}" type="presParOf" srcId="{7E2B0A3C-5B3C-4A6B-97D8-4590D36A279A}" destId="{93903023-1CC9-4A96-A8A3-1FC3B61F917A}" srcOrd="0" destOrd="0" presId="urn:microsoft.com/office/officeart/2005/8/layout/list1"/>
    <dgm:cxn modelId="{3849F28F-1033-4FB9-82B4-097427AD988F}" type="presParOf" srcId="{7E2B0A3C-5B3C-4A6B-97D8-4590D36A279A}" destId="{50FCE514-2F48-4602-BD6C-D927414B9EC1}" srcOrd="1" destOrd="0" presId="urn:microsoft.com/office/officeart/2005/8/layout/list1"/>
    <dgm:cxn modelId="{12CCF18F-937C-4C2B-B3F5-366236BAEDBE}" type="presParOf" srcId="{A6ECA52A-CBD0-4BB2-81AF-CFA544A84F6F}" destId="{DDE22180-43DB-4E1D-B7A4-B5198D83893D}" srcOrd="5" destOrd="0" presId="urn:microsoft.com/office/officeart/2005/8/layout/list1"/>
    <dgm:cxn modelId="{F0DF7465-22F3-4219-A408-9A0003B750E1}" type="presParOf" srcId="{A6ECA52A-CBD0-4BB2-81AF-CFA544A84F6F}" destId="{A62E92DA-FA4E-4B26-84C0-5D589B3BAB5E}" srcOrd="6" destOrd="0" presId="urn:microsoft.com/office/officeart/2005/8/layout/list1"/>
    <dgm:cxn modelId="{E15753BD-D639-4D59-AA2A-A27BED4DCBBB}" type="presParOf" srcId="{A6ECA52A-CBD0-4BB2-81AF-CFA544A84F6F}" destId="{A3EA90FB-45B3-4B36-80CF-0C3C207BC3AA}" srcOrd="7" destOrd="0" presId="urn:microsoft.com/office/officeart/2005/8/layout/list1"/>
    <dgm:cxn modelId="{6D865C0D-D979-42D8-A1E5-8911A6529226}" type="presParOf" srcId="{A6ECA52A-CBD0-4BB2-81AF-CFA544A84F6F}" destId="{09F7582A-0414-4C3C-A06D-B8D237F70BF6}" srcOrd="8" destOrd="0" presId="urn:microsoft.com/office/officeart/2005/8/layout/list1"/>
    <dgm:cxn modelId="{C4DA563E-E9AC-46F0-BD7A-0B12C908912B}" type="presParOf" srcId="{09F7582A-0414-4C3C-A06D-B8D237F70BF6}" destId="{ED4DE672-7FFD-485F-B60E-8D6578030C94}" srcOrd="0" destOrd="0" presId="urn:microsoft.com/office/officeart/2005/8/layout/list1"/>
    <dgm:cxn modelId="{185EA492-1CFB-4AF4-8A72-5AD10223E0F5}" type="presParOf" srcId="{09F7582A-0414-4C3C-A06D-B8D237F70BF6}" destId="{060DF1DA-E7B9-4F23-8491-3DC3534BAE24}" srcOrd="1" destOrd="0" presId="urn:microsoft.com/office/officeart/2005/8/layout/list1"/>
    <dgm:cxn modelId="{3C8146C1-A63F-4F5F-A8FF-6AE1948FC059}" type="presParOf" srcId="{A6ECA52A-CBD0-4BB2-81AF-CFA544A84F6F}" destId="{18583808-1250-4A81-A7AE-3263170A0C25}" srcOrd="9" destOrd="0" presId="urn:microsoft.com/office/officeart/2005/8/layout/list1"/>
    <dgm:cxn modelId="{8F42D96C-762E-430C-8222-DE1E7D93837C}" type="presParOf" srcId="{A6ECA52A-CBD0-4BB2-81AF-CFA544A84F6F}" destId="{EF79D86B-D0D5-43D7-B104-B003F38ADF80}" srcOrd="10" destOrd="0" presId="urn:microsoft.com/office/officeart/2005/8/layout/list1"/>
    <dgm:cxn modelId="{FBE034F9-ADF7-4982-9B1D-035920CC33D1}" type="presParOf" srcId="{A6ECA52A-CBD0-4BB2-81AF-CFA544A84F6F}" destId="{0B4CF4A4-C0B8-45E7-AA37-06A5B1F78914}" srcOrd="11" destOrd="0" presId="urn:microsoft.com/office/officeart/2005/8/layout/list1"/>
    <dgm:cxn modelId="{9AFF1B71-7F19-411B-8A80-E99BC9A150F2}" type="presParOf" srcId="{A6ECA52A-CBD0-4BB2-81AF-CFA544A84F6F}" destId="{ED813A41-3B46-4B3B-8BC3-C7AD535D6190}" srcOrd="12" destOrd="0" presId="urn:microsoft.com/office/officeart/2005/8/layout/list1"/>
    <dgm:cxn modelId="{2F3739E9-1F94-4382-B27C-EAFE5A3A46E7}" type="presParOf" srcId="{ED813A41-3B46-4B3B-8BC3-C7AD535D6190}" destId="{1FFF725D-7FD8-446A-A207-13999D359141}" srcOrd="0" destOrd="0" presId="urn:microsoft.com/office/officeart/2005/8/layout/list1"/>
    <dgm:cxn modelId="{F19D428A-B40A-4FB7-8A1C-C0C58F61892B}" type="presParOf" srcId="{ED813A41-3B46-4B3B-8BC3-C7AD535D6190}" destId="{29AEC6A4-4F80-4295-AC0F-EA57B6596790}" srcOrd="1" destOrd="0" presId="urn:microsoft.com/office/officeart/2005/8/layout/list1"/>
    <dgm:cxn modelId="{63FFF30A-169C-4E86-BD1F-DFAFAAF02968}" type="presParOf" srcId="{A6ECA52A-CBD0-4BB2-81AF-CFA544A84F6F}" destId="{42D73335-82EF-4AA3-8AEE-9DD02094DEB3}" srcOrd="13" destOrd="0" presId="urn:microsoft.com/office/officeart/2005/8/layout/list1"/>
    <dgm:cxn modelId="{DB156489-299B-42E5-B329-B1CF5A3AB400}" type="presParOf" srcId="{A6ECA52A-CBD0-4BB2-81AF-CFA544A84F6F}" destId="{EAF373C5-5DD7-4210-8886-FC3EA4ACE4E7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487A5FD-5867-4B13-8D3B-E53C81A0610C}">
      <dsp:nvSpPr>
        <dsp:cNvPr id="0" name=""/>
        <dsp:cNvSpPr/>
      </dsp:nvSpPr>
      <dsp:spPr>
        <a:xfrm>
          <a:off x="983418" y="1489732"/>
          <a:ext cx="1918911" cy="2008987"/>
        </a:xfrm>
        <a:prstGeom prst="ellipse">
          <a:avLst/>
        </a:prstGeom>
        <a:solidFill>
          <a:schemeClr val="accent3">
            <a:lumMod val="40000"/>
            <a:lumOff val="60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1"/>
              </a:solidFill>
            </a:rPr>
            <a:t>Европейский Север</a:t>
          </a:r>
          <a:endParaRPr lang="ru-RU" sz="1800" b="1" kern="1200" dirty="0">
            <a:solidFill>
              <a:schemeClr val="tx1"/>
            </a:solidFill>
          </a:endParaRPr>
        </a:p>
      </dsp:txBody>
      <dsp:txXfrm>
        <a:off x="983418" y="1489732"/>
        <a:ext cx="1918911" cy="2008987"/>
      </dsp:txXfrm>
    </dsp:sp>
    <dsp:sp modelId="{736D5603-13D3-4803-95F9-9C40BFEFA3E7}">
      <dsp:nvSpPr>
        <dsp:cNvPr id="0" name=""/>
        <dsp:cNvSpPr/>
      </dsp:nvSpPr>
      <dsp:spPr>
        <a:xfrm rot="8197743">
          <a:off x="162109" y="2839826"/>
          <a:ext cx="878474" cy="283977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D181391-CAFA-47F6-B8EE-A5770355E08C}">
      <dsp:nvSpPr>
        <dsp:cNvPr id="0" name=""/>
        <dsp:cNvSpPr/>
      </dsp:nvSpPr>
      <dsp:spPr>
        <a:xfrm>
          <a:off x="-285755" y="3286151"/>
          <a:ext cx="1681100" cy="1038767"/>
        </a:xfrm>
        <a:prstGeom prst="roundRect">
          <a:avLst>
            <a:gd name="adj" fmla="val 10000"/>
          </a:avLst>
        </a:prstGeom>
        <a:solidFill>
          <a:schemeClr val="accent3">
            <a:lumMod val="40000"/>
            <a:lumOff val="6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2711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1"/>
              </a:solidFill>
            </a:rPr>
            <a:t>Архангельская область</a:t>
          </a:r>
          <a:endParaRPr lang="ru-RU" sz="1600" b="1" kern="1200" dirty="0">
            <a:solidFill>
              <a:schemeClr val="tx1"/>
            </a:solidFill>
          </a:endParaRPr>
        </a:p>
      </dsp:txBody>
      <dsp:txXfrm>
        <a:off x="-285755" y="3286151"/>
        <a:ext cx="1681100" cy="1038767"/>
      </dsp:txXfrm>
    </dsp:sp>
    <dsp:sp modelId="{C75CB189-EAAC-49B1-80E9-51E27C7E055E}">
      <dsp:nvSpPr>
        <dsp:cNvPr id="0" name=""/>
        <dsp:cNvSpPr/>
      </dsp:nvSpPr>
      <dsp:spPr>
        <a:xfrm rot="5443659">
          <a:off x="1339709" y="4006508"/>
          <a:ext cx="1164308" cy="283977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65E4B1D-1DC6-4C40-AE63-320E9114E2BB}">
      <dsp:nvSpPr>
        <dsp:cNvPr id="0" name=""/>
        <dsp:cNvSpPr/>
      </dsp:nvSpPr>
      <dsp:spPr>
        <a:xfrm>
          <a:off x="983425" y="4490124"/>
          <a:ext cx="1862088" cy="480959"/>
        </a:xfrm>
        <a:prstGeom prst="roundRect">
          <a:avLst>
            <a:gd name="adj" fmla="val 10000"/>
          </a:avLst>
        </a:prstGeom>
        <a:solidFill>
          <a:schemeClr val="accent3">
            <a:lumMod val="40000"/>
            <a:lumOff val="6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1"/>
              </a:solidFill>
            </a:rPr>
            <a:t>Ненецкий</a:t>
          </a:r>
          <a:r>
            <a:rPr lang="ru-RU" sz="2300" b="1" kern="1200" dirty="0" smtClean="0">
              <a:solidFill>
                <a:schemeClr val="tx1"/>
              </a:solidFill>
            </a:rPr>
            <a:t> </a:t>
          </a:r>
          <a:r>
            <a:rPr lang="ru-RU" sz="1600" b="1" kern="1200" dirty="0" smtClean="0">
              <a:solidFill>
                <a:schemeClr val="tx1"/>
              </a:solidFill>
            </a:rPr>
            <a:t>АО</a:t>
          </a:r>
          <a:endParaRPr lang="ru-RU" sz="1600" b="1" kern="1200" dirty="0">
            <a:solidFill>
              <a:schemeClr val="tx1"/>
            </a:solidFill>
          </a:endParaRPr>
        </a:p>
      </dsp:txBody>
      <dsp:txXfrm>
        <a:off x="983425" y="4490124"/>
        <a:ext cx="1862088" cy="480959"/>
      </dsp:txXfrm>
    </dsp:sp>
    <dsp:sp modelId="{A1223816-84F8-4575-B822-27F5BF00B079}">
      <dsp:nvSpPr>
        <dsp:cNvPr id="0" name=""/>
        <dsp:cNvSpPr/>
      </dsp:nvSpPr>
      <dsp:spPr>
        <a:xfrm rot="14488033">
          <a:off x="674964" y="971814"/>
          <a:ext cx="1034755" cy="283977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2EF826E-0B67-4FAF-9D3A-1D5388A3CBFE}">
      <dsp:nvSpPr>
        <dsp:cNvPr id="0" name=""/>
        <dsp:cNvSpPr/>
      </dsp:nvSpPr>
      <dsp:spPr>
        <a:xfrm>
          <a:off x="256314" y="165056"/>
          <a:ext cx="1377793" cy="988416"/>
        </a:xfrm>
        <a:prstGeom prst="roundRect">
          <a:avLst>
            <a:gd name="adj" fmla="val 10000"/>
          </a:avLst>
        </a:prstGeom>
        <a:solidFill>
          <a:schemeClr val="accent3">
            <a:lumMod val="40000"/>
            <a:lumOff val="6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1"/>
              </a:solidFill>
            </a:rPr>
            <a:t>Республика Карелия</a:t>
          </a:r>
          <a:endParaRPr lang="ru-RU" sz="1600" b="1" kern="1200" dirty="0">
            <a:solidFill>
              <a:schemeClr val="tx1"/>
            </a:solidFill>
          </a:endParaRPr>
        </a:p>
      </dsp:txBody>
      <dsp:txXfrm>
        <a:off x="256314" y="165056"/>
        <a:ext cx="1377793" cy="988416"/>
      </dsp:txXfrm>
    </dsp:sp>
    <dsp:sp modelId="{907E74DB-1E46-44AD-B0B7-8471452DF012}">
      <dsp:nvSpPr>
        <dsp:cNvPr id="0" name=""/>
        <dsp:cNvSpPr/>
      </dsp:nvSpPr>
      <dsp:spPr>
        <a:xfrm rot="18109234">
          <a:off x="2233728" y="975266"/>
          <a:ext cx="1127176" cy="283977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5EDBBA8-BCE3-4D8B-B42D-8BE18E697491}">
      <dsp:nvSpPr>
        <dsp:cNvPr id="0" name=""/>
        <dsp:cNvSpPr/>
      </dsp:nvSpPr>
      <dsp:spPr>
        <a:xfrm>
          <a:off x="2373782" y="144202"/>
          <a:ext cx="1441385" cy="988340"/>
        </a:xfrm>
        <a:prstGeom prst="roundRect">
          <a:avLst>
            <a:gd name="adj" fmla="val 10000"/>
          </a:avLst>
        </a:prstGeom>
        <a:solidFill>
          <a:schemeClr val="accent3">
            <a:lumMod val="40000"/>
            <a:lumOff val="6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1"/>
              </a:solidFill>
            </a:rPr>
            <a:t>Республика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1"/>
              </a:solidFill>
            </a:rPr>
            <a:t>Коми</a:t>
          </a:r>
          <a:endParaRPr lang="ru-RU" sz="1600" b="1" kern="1200" dirty="0">
            <a:solidFill>
              <a:schemeClr val="tx1"/>
            </a:solidFill>
          </a:endParaRPr>
        </a:p>
      </dsp:txBody>
      <dsp:txXfrm>
        <a:off x="2373782" y="144202"/>
        <a:ext cx="1441385" cy="988340"/>
      </dsp:txXfrm>
    </dsp:sp>
    <dsp:sp modelId="{13FE95CA-B5DB-4F86-82F9-BF438DCBDC71}">
      <dsp:nvSpPr>
        <dsp:cNvPr id="0" name=""/>
        <dsp:cNvSpPr/>
      </dsp:nvSpPr>
      <dsp:spPr>
        <a:xfrm rot="2637959">
          <a:off x="2848646" y="2869576"/>
          <a:ext cx="766780" cy="283977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806C582-9079-45A9-A3DD-A59C497CCBD7}">
      <dsp:nvSpPr>
        <dsp:cNvPr id="0" name=""/>
        <dsp:cNvSpPr/>
      </dsp:nvSpPr>
      <dsp:spPr>
        <a:xfrm>
          <a:off x="2500334" y="3214716"/>
          <a:ext cx="1464378" cy="1046862"/>
        </a:xfrm>
        <a:prstGeom prst="roundRect">
          <a:avLst>
            <a:gd name="adj" fmla="val 10000"/>
          </a:avLst>
        </a:prstGeom>
        <a:solidFill>
          <a:schemeClr val="accent3">
            <a:lumMod val="40000"/>
            <a:lumOff val="6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1"/>
              </a:solidFill>
            </a:rPr>
            <a:t>Мурманская </a:t>
          </a:r>
          <a:r>
            <a:rPr lang="ru-RU" sz="1800" b="1" kern="1200" dirty="0" smtClean="0">
              <a:solidFill>
                <a:schemeClr val="tx1"/>
              </a:solidFill>
            </a:rPr>
            <a:t>область</a:t>
          </a:r>
          <a:endParaRPr lang="ru-RU" sz="1600" b="1" kern="1200" dirty="0">
            <a:solidFill>
              <a:schemeClr val="tx1"/>
            </a:solidFill>
          </a:endParaRPr>
        </a:p>
      </dsp:txBody>
      <dsp:txXfrm>
        <a:off x="2500334" y="3214716"/>
        <a:ext cx="1464378" cy="1046862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487A5FD-5867-4B13-8D3B-E53C81A0610C}">
      <dsp:nvSpPr>
        <dsp:cNvPr id="0" name=""/>
        <dsp:cNvSpPr/>
      </dsp:nvSpPr>
      <dsp:spPr>
        <a:xfrm>
          <a:off x="1186842" y="1561922"/>
          <a:ext cx="1723477" cy="1896601"/>
        </a:xfrm>
        <a:prstGeom prst="ellipse">
          <a:avLst/>
        </a:prstGeom>
        <a:solidFill>
          <a:srgbClr val="FFC000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1"/>
              </a:solidFill>
            </a:rPr>
            <a:t>Азиатский Север</a:t>
          </a:r>
          <a:endParaRPr lang="ru-RU" sz="2000" b="1" kern="1200" dirty="0">
            <a:solidFill>
              <a:schemeClr val="tx1"/>
            </a:solidFill>
          </a:endParaRPr>
        </a:p>
      </dsp:txBody>
      <dsp:txXfrm>
        <a:off x="1186842" y="1561922"/>
        <a:ext cx="1723477" cy="1896601"/>
      </dsp:txXfrm>
    </dsp:sp>
    <dsp:sp modelId="{736D5603-13D3-4803-95F9-9C40BFEFA3E7}">
      <dsp:nvSpPr>
        <dsp:cNvPr id="0" name=""/>
        <dsp:cNvSpPr/>
      </dsp:nvSpPr>
      <dsp:spPr>
        <a:xfrm rot="3722723">
          <a:off x="2141231" y="3912491"/>
          <a:ext cx="1434670" cy="248016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D181391-CAFA-47F6-B8EE-A5770355E08C}">
      <dsp:nvSpPr>
        <dsp:cNvPr id="0" name=""/>
        <dsp:cNvSpPr/>
      </dsp:nvSpPr>
      <dsp:spPr>
        <a:xfrm>
          <a:off x="2460576" y="4291999"/>
          <a:ext cx="1468513" cy="756272"/>
        </a:xfrm>
        <a:prstGeom prst="roundRect">
          <a:avLst>
            <a:gd name="adj" fmla="val 10000"/>
          </a:avLst>
        </a:prstGeom>
        <a:solidFill>
          <a:srgbClr val="FFC0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</a:rPr>
            <a:t>Магаданская область </a:t>
          </a:r>
          <a:endParaRPr lang="ru-RU" sz="1400" b="1" kern="1200" dirty="0">
            <a:solidFill>
              <a:schemeClr val="tx1"/>
            </a:solidFill>
          </a:endParaRPr>
        </a:p>
      </dsp:txBody>
      <dsp:txXfrm>
        <a:off x="2460576" y="4291999"/>
        <a:ext cx="1468513" cy="756272"/>
      </dsp:txXfrm>
    </dsp:sp>
    <dsp:sp modelId="{1A6BA72A-9B2B-442C-95EC-7E17C81CAC98}">
      <dsp:nvSpPr>
        <dsp:cNvPr id="0" name=""/>
        <dsp:cNvSpPr/>
      </dsp:nvSpPr>
      <dsp:spPr>
        <a:xfrm rot="6588586">
          <a:off x="840657" y="3946266"/>
          <a:ext cx="1291939" cy="248016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C6E53C9-0E48-475F-A8AB-4ACCB46CE7F7}">
      <dsp:nvSpPr>
        <dsp:cNvPr id="0" name=""/>
        <dsp:cNvSpPr/>
      </dsp:nvSpPr>
      <dsp:spPr>
        <a:xfrm>
          <a:off x="613286" y="4307764"/>
          <a:ext cx="1308846" cy="740507"/>
        </a:xfrm>
        <a:prstGeom prst="roundRect">
          <a:avLst>
            <a:gd name="adj" fmla="val 10000"/>
          </a:avLst>
        </a:prstGeom>
        <a:solidFill>
          <a:srgbClr val="FFC0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</a:rPr>
            <a:t>Сахалинская область </a:t>
          </a:r>
          <a:endParaRPr lang="ru-RU" sz="1400" b="1" kern="1200" dirty="0">
            <a:solidFill>
              <a:schemeClr val="tx1"/>
            </a:solidFill>
          </a:endParaRPr>
        </a:p>
      </dsp:txBody>
      <dsp:txXfrm>
        <a:off x="613286" y="4307764"/>
        <a:ext cx="1308846" cy="740507"/>
      </dsp:txXfrm>
    </dsp:sp>
    <dsp:sp modelId="{A816F12E-5D10-454B-BB24-D008E41D2324}">
      <dsp:nvSpPr>
        <dsp:cNvPr id="0" name=""/>
        <dsp:cNvSpPr/>
      </dsp:nvSpPr>
      <dsp:spPr>
        <a:xfrm rot="8693451">
          <a:off x="386443" y="2588774"/>
          <a:ext cx="745152" cy="248016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9715FD1-21D2-4306-A85E-6EFBDB910E0B}">
      <dsp:nvSpPr>
        <dsp:cNvPr id="0" name=""/>
        <dsp:cNvSpPr/>
      </dsp:nvSpPr>
      <dsp:spPr>
        <a:xfrm>
          <a:off x="0" y="3000395"/>
          <a:ext cx="1354673" cy="947764"/>
        </a:xfrm>
        <a:prstGeom prst="roundRect">
          <a:avLst>
            <a:gd name="adj" fmla="val 10000"/>
          </a:avLst>
        </a:prstGeom>
        <a:solidFill>
          <a:srgbClr val="FFC0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</a:rPr>
            <a:t>Ханты-Мансийский АО – Югра </a:t>
          </a:r>
          <a:endParaRPr lang="ru-RU" sz="1400" b="1" kern="1200" dirty="0">
            <a:solidFill>
              <a:schemeClr val="tx1"/>
            </a:solidFill>
          </a:endParaRPr>
        </a:p>
      </dsp:txBody>
      <dsp:txXfrm>
        <a:off x="0" y="3000395"/>
        <a:ext cx="1354673" cy="947764"/>
      </dsp:txXfrm>
    </dsp:sp>
    <dsp:sp modelId="{CC8DEAF9-DBA0-4F96-A38B-E794A35662B9}">
      <dsp:nvSpPr>
        <dsp:cNvPr id="0" name=""/>
        <dsp:cNvSpPr/>
      </dsp:nvSpPr>
      <dsp:spPr>
        <a:xfrm rot="12712076">
          <a:off x="429456" y="1656910"/>
          <a:ext cx="891968" cy="248016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069FE6A-D23B-49AE-8E5C-7F33C13D0A1E}">
      <dsp:nvSpPr>
        <dsp:cNvPr id="0" name=""/>
        <dsp:cNvSpPr/>
      </dsp:nvSpPr>
      <dsp:spPr>
        <a:xfrm>
          <a:off x="0" y="1071563"/>
          <a:ext cx="993361" cy="947783"/>
        </a:xfrm>
        <a:prstGeom prst="roundRect">
          <a:avLst>
            <a:gd name="adj" fmla="val 10000"/>
          </a:avLst>
        </a:prstGeom>
        <a:solidFill>
          <a:srgbClr val="FFC0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</a:rPr>
            <a:t>Ямало-Ненецкий АО </a:t>
          </a:r>
          <a:endParaRPr lang="ru-RU" sz="1400" b="1" kern="1200" dirty="0">
            <a:solidFill>
              <a:schemeClr val="tx1"/>
            </a:solidFill>
          </a:endParaRPr>
        </a:p>
      </dsp:txBody>
      <dsp:txXfrm>
        <a:off x="0" y="1071563"/>
        <a:ext cx="993361" cy="947783"/>
      </dsp:txXfrm>
    </dsp:sp>
    <dsp:sp modelId="{3A8F5EB4-4E61-4C9D-8B1F-63C928D0EFE0}">
      <dsp:nvSpPr>
        <dsp:cNvPr id="0" name=""/>
        <dsp:cNvSpPr/>
      </dsp:nvSpPr>
      <dsp:spPr>
        <a:xfrm rot="14463701">
          <a:off x="527840" y="895551"/>
          <a:ext cx="1393098" cy="248016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649251A-990E-49B0-9993-A4006D043E7F}">
      <dsp:nvSpPr>
        <dsp:cNvPr id="0" name=""/>
        <dsp:cNvSpPr/>
      </dsp:nvSpPr>
      <dsp:spPr>
        <a:xfrm>
          <a:off x="123541" y="0"/>
          <a:ext cx="1527620" cy="819961"/>
        </a:xfrm>
        <a:prstGeom prst="roundRect">
          <a:avLst>
            <a:gd name="adj" fmla="val 10000"/>
          </a:avLst>
        </a:prstGeom>
        <a:solidFill>
          <a:srgbClr val="FFC0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1"/>
              </a:solidFill>
            </a:rPr>
            <a:t>Республика Саха (Якутия) </a:t>
          </a:r>
          <a:endParaRPr lang="ru-RU" sz="1600" b="1" kern="1200" dirty="0">
            <a:solidFill>
              <a:schemeClr val="tx1"/>
            </a:solidFill>
          </a:endParaRPr>
        </a:p>
      </dsp:txBody>
      <dsp:txXfrm>
        <a:off x="123541" y="0"/>
        <a:ext cx="1527620" cy="819961"/>
      </dsp:txXfrm>
    </dsp:sp>
    <dsp:sp modelId="{A1223816-84F8-4575-B822-27F5BF00B079}">
      <dsp:nvSpPr>
        <dsp:cNvPr id="0" name=""/>
        <dsp:cNvSpPr/>
      </dsp:nvSpPr>
      <dsp:spPr>
        <a:xfrm rot="17277134">
          <a:off x="1944207" y="855377"/>
          <a:ext cx="1200724" cy="248016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2EF826E-0B67-4FAF-9D3A-1D5388A3CBFE}">
      <dsp:nvSpPr>
        <dsp:cNvPr id="0" name=""/>
        <dsp:cNvSpPr/>
      </dsp:nvSpPr>
      <dsp:spPr>
        <a:xfrm>
          <a:off x="2021836" y="0"/>
          <a:ext cx="1415559" cy="816506"/>
        </a:xfrm>
        <a:prstGeom prst="roundRect">
          <a:avLst>
            <a:gd name="adj" fmla="val 10000"/>
          </a:avLst>
        </a:prstGeom>
        <a:solidFill>
          <a:srgbClr val="FFC0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1"/>
              </a:solidFill>
            </a:rPr>
            <a:t>Камчатский край </a:t>
          </a:r>
          <a:endParaRPr lang="ru-RU" sz="1600" b="1" kern="1200" dirty="0">
            <a:solidFill>
              <a:schemeClr val="tx1"/>
            </a:solidFill>
          </a:endParaRPr>
        </a:p>
      </dsp:txBody>
      <dsp:txXfrm>
        <a:off x="2021836" y="0"/>
        <a:ext cx="1415559" cy="816506"/>
      </dsp:txXfrm>
    </dsp:sp>
    <dsp:sp modelId="{907E74DB-1E46-44AD-B0B7-8471452DF012}">
      <dsp:nvSpPr>
        <dsp:cNvPr id="0" name=""/>
        <dsp:cNvSpPr/>
      </dsp:nvSpPr>
      <dsp:spPr>
        <a:xfrm rot="19511948">
          <a:off x="2609740" y="1533402"/>
          <a:ext cx="849061" cy="248016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5EDBBA8-BCE3-4D8B-B42D-8BE18E697491}">
      <dsp:nvSpPr>
        <dsp:cNvPr id="0" name=""/>
        <dsp:cNvSpPr/>
      </dsp:nvSpPr>
      <dsp:spPr>
        <a:xfrm>
          <a:off x="2904357" y="936887"/>
          <a:ext cx="1221169" cy="1108310"/>
        </a:xfrm>
        <a:prstGeom prst="roundRect">
          <a:avLst>
            <a:gd name="adj" fmla="val 10000"/>
          </a:avLst>
        </a:prstGeom>
        <a:solidFill>
          <a:srgbClr val="FFC0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</a:rPr>
            <a:t>Республика Тыва </a:t>
          </a:r>
          <a:endParaRPr lang="ru-RU" sz="1400" b="1" kern="1200" dirty="0">
            <a:solidFill>
              <a:schemeClr val="tx1"/>
            </a:solidFill>
          </a:endParaRPr>
        </a:p>
      </dsp:txBody>
      <dsp:txXfrm>
        <a:off x="2904357" y="936887"/>
        <a:ext cx="1221169" cy="1108310"/>
      </dsp:txXfrm>
    </dsp:sp>
    <dsp:sp modelId="{13FE95CA-B5DB-4F86-82F9-BF438DCBDC71}">
      <dsp:nvSpPr>
        <dsp:cNvPr id="0" name=""/>
        <dsp:cNvSpPr/>
      </dsp:nvSpPr>
      <dsp:spPr>
        <a:xfrm rot="2141553">
          <a:off x="2908377" y="2562092"/>
          <a:ext cx="802903" cy="248016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806C582-9079-45A9-A3DD-A59C497CCBD7}">
      <dsp:nvSpPr>
        <dsp:cNvPr id="0" name=""/>
        <dsp:cNvSpPr/>
      </dsp:nvSpPr>
      <dsp:spPr>
        <a:xfrm>
          <a:off x="2951872" y="3018368"/>
          <a:ext cx="1016679" cy="1011872"/>
        </a:xfrm>
        <a:prstGeom prst="roundRect">
          <a:avLst>
            <a:gd name="adj" fmla="val 10000"/>
          </a:avLst>
        </a:prstGeom>
        <a:solidFill>
          <a:srgbClr val="FFC0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</a:rPr>
            <a:t>Чукотский АО </a:t>
          </a:r>
          <a:endParaRPr lang="ru-RU" sz="1400" b="1" kern="1200" dirty="0">
            <a:solidFill>
              <a:schemeClr val="tx1"/>
            </a:solidFill>
          </a:endParaRPr>
        </a:p>
      </dsp:txBody>
      <dsp:txXfrm>
        <a:off x="2951872" y="3018368"/>
        <a:ext cx="1016679" cy="1011872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C3B577D-9494-430E-9C2C-1DAF683F459F}">
      <dsp:nvSpPr>
        <dsp:cNvPr id="0" name=""/>
        <dsp:cNvSpPr/>
      </dsp:nvSpPr>
      <dsp:spPr>
        <a:xfrm>
          <a:off x="0" y="0"/>
          <a:ext cx="4315910" cy="5184576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8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/>
            <a:t>Факторы устойчивого демографического развития</a:t>
          </a:r>
          <a:endParaRPr lang="ru-RU" sz="2800" b="1" kern="1200" dirty="0"/>
        </a:p>
      </dsp:txBody>
      <dsp:txXfrm>
        <a:off x="0" y="0"/>
        <a:ext cx="4315910" cy="1555372"/>
      </dsp:txXfrm>
    </dsp:sp>
    <dsp:sp modelId="{73626B17-048C-472D-BAAA-2A41A29C488A}">
      <dsp:nvSpPr>
        <dsp:cNvPr id="0" name=""/>
        <dsp:cNvSpPr/>
      </dsp:nvSpPr>
      <dsp:spPr>
        <a:xfrm>
          <a:off x="179505" y="1555499"/>
          <a:ext cx="3965873" cy="75528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45720" rIns="6096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1. Рождаемость</a:t>
          </a:r>
          <a:endParaRPr lang="ru-RU" sz="2400" b="1" kern="1200" dirty="0"/>
        </a:p>
      </dsp:txBody>
      <dsp:txXfrm>
        <a:off x="179505" y="1555499"/>
        <a:ext cx="3965873" cy="755282"/>
      </dsp:txXfrm>
    </dsp:sp>
    <dsp:sp modelId="{AFDCB614-32DF-4E39-8173-E10DEEEF17AB}">
      <dsp:nvSpPr>
        <dsp:cNvPr id="0" name=""/>
        <dsp:cNvSpPr/>
      </dsp:nvSpPr>
      <dsp:spPr>
        <a:xfrm>
          <a:off x="179505" y="2426979"/>
          <a:ext cx="3965873" cy="75528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45720" rIns="6096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2</a:t>
          </a:r>
          <a:r>
            <a:rPr lang="ru-RU" sz="2400" b="1" kern="1200" smtClean="0"/>
            <a:t>. Продолжительность </a:t>
          </a:r>
          <a:r>
            <a:rPr lang="ru-RU" sz="2400" b="1" kern="1200" dirty="0" smtClean="0"/>
            <a:t>жизни населения</a:t>
          </a:r>
          <a:endParaRPr lang="ru-RU" sz="2400" b="1" kern="1200" dirty="0"/>
        </a:p>
      </dsp:txBody>
      <dsp:txXfrm>
        <a:off x="179505" y="2426979"/>
        <a:ext cx="3965873" cy="755282"/>
      </dsp:txXfrm>
    </dsp:sp>
    <dsp:sp modelId="{A3698E6C-1FB8-4330-AF52-AA866B78A821}">
      <dsp:nvSpPr>
        <dsp:cNvPr id="0" name=""/>
        <dsp:cNvSpPr/>
      </dsp:nvSpPr>
      <dsp:spPr>
        <a:xfrm>
          <a:off x="179505" y="3298458"/>
          <a:ext cx="3965873" cy="75528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45720" rIns="6096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3. Миграция населения</a:t>
          </a:r>
          <a:endParaRPr lang="ru-RU" sz="2400" b="1" kern="1200" dirty="0"/>
        </a:p>
      </dsp:txBody>
      <dsp:txXfrm>
        <a:off x="179505" y="3298458"/>
        <a:ext cx="3965873" cy="755282"/>
      </dsp:txXfrm>
    </dsp:sp>
    <dsp:sp modelId="{8431352B-1642-43BA-8E8E-24F5C74F794F}">
      <dsp:nvSpPr>
        <dsp:cNvPr id="0" name=""/>
        <dsp:cNvSpPr/>
      </dsp:nvSpPr>
      <dsp:spPr>
        <a:xfrm>
          <a:off x="179505" y="4169938"/>
          <a:ext cx="3965873" cy="75528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45720" rIns="6096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4. Половозрастной состав населения</a:t>
          </a:r>
          <a:endParaRPr lang="ru-RU" sz="2400" b="1" kern="1200" dirty="0"/>
        </a:p>
      </dsp:txBody>
      <dsp:txXfrm>
        <a:off x="179505" y="4169938"/>
        <a:ext cx="3965873" cy="755282"/>
      </dsp:txXfrm>
    </dsp:sp>
    <dsp:sp modelId="{712B4B59-70CB-4970-98EC-5079E4DDFD6E}">
      <dsp:nvSpPr>
        <dsp:cNvPr id="0" name=""/>
        <dsp:cNvSpPr/>
      </dsp:nvSpPr>
      <dsp:spPr>
        <a:xfrm>
          <a:off x="4644090" y="0"/>
          <a:ext cx="4315910" cy="5184576"/>
        </a:xfrm>
        <a:prstGeom prst="roundRect">
          <a:avLst>
            <a:gd name="adj" fmla="val 10000"/>
          </a:avLst>
        </a:prstGeom>
        <a:solidFill>
          <a:schemeClr val="accent3">
            <a:lumMod val="40000"/>
            <a:lumOff val="6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8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/>
            <a:t>Факторы устойчивого развития </a:t>
          </a:r>
          <a:r>
            <a:rPr lang="ru-RU" sz="2800" b="1" kern="1200" smtClean="0"/>
            <a:t>рынка труда</a:t>
          </a:r>
          <a:endParaRPr lang="ru-RU" sz="2800" kern="1200" dirty="0"/>
        </a:p>
      </dsp:txBody>
      <dsp:txXfrm>
        <a:off x="4644090" y="0"/>
        <a:ext cx="4315910" cy="1555372"/>
      </dsp:txXfrm>
    </dsp:sp>
    <dsp:sp modelId="{1C79C5AA-EEB7-42CE-88E3-DCA49A86F1D2}">
      <dsp:nvSpPr>
        <dsp:cNvPr id="0" name=""/>
        <dsp:cNvSpPr/>
      </dsp:nvSpPr>
      <dsp:spPr>
        <a:xfrm>
          <a:off x="4788017" y="1282885"/>
          <a:ext cx="4028816" cy="666149"/>
        </a:xfrm>
        <a:prstGeom prst="roundRect">
          <a:avLst>
            <a:gd name="adj" fmla="val 10000"/>
          </a:avLst>
        </a:prstGeom>
        <a:solidFill>
          <a:schemeClr val="accent3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8420" tIns="43815" rIns="58420" bIns="4381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b="1" kern="1200" dirty="0" smtClean="0"/>
            <a:t>1. Величина доходов населения</a:t>
          </a:r>
          <a:endParaRPr lang="ru-RU" sz="2300" b="1" kern="1200" dirty="0"/>
        </a:p>
      </dsp:txBody>
      <dsp:txXfrm>
        <a:off x="4788017" y="1282885"/>
        <a:ext cx="4028816" cy="666149"/>
      </dsp:txXfrm>
    </dsp:sp>
    <dsp:sp modelId="{3B924C5B-0A43-4DB0-B1C5-25F437D0AD34}">
      <dsp:nvSpPr>
        <dsp:cNvPr id="0" name=""/>
        <dsp:cNvSpPr/>
      </dsp:nvSpPr>
      <dsp:spPr>
        <a:xfrm>
          <a:off x="4788017" y="2140489"/>
          <a:ext cx="4028056" cy="661792"/>
        </a:xfrm>
        <a:prstGeom prst="roundRect">
          <a:avLst>
            <a:gd name="adj" fmla="val 10000"/>
          </a:avLst>
        </a:prstGeom>
        <a:solidFill>
          <a:schemeClr val="accent3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8420" tIns="43815" rIns="58420" bIns="4381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b="1" kern="1200" dirty="0" smtClean="0"/>
            <a:t>2. Дифференциация доходов</a:t>
          </a:r>
          <a:endParaRPr lang="ru-RU" sz="2300" b="1" kern="1200" dirty="0"/>
        </a:p>
      </dsp:txBody>
      <dsp:txXfrm>
        <a:off x="4788017" y="2140489"/>
        <a:ext cx="4028056" cy="661792"/>
      </dsp:txXfrm>
    </dsp:sp>
    <dsp:sp modelId="{F42689A6-6EF3-4EED-815B-EEEF4C6E991A}">
      <dsp:nvSpPr>
        <dsp:cNvPr id="0" name=""/>
        <dsp:cNvSpPr/>
      </dsp:nvSpPr>
      <dsp:spPr>
        <a:xfrm>
          <a:off x="4788017" y="2983715"/>
          <a:ext cx="4028056" cy="1222089"/>
        </a:xfrm>
        <a:prstGeom prst="roundRect">
          <a:avLst>
            <a:gd name="adj" fmla="val 10000"/>
          </a:avLst>
        </a:prstGeom>
        <a:solidFill>
          <a:schemeClr val="accent3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8420" tIns="43815" rIns="58420" bIns="4381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b="1" kern="1200" dirty="0" smtClean="0"/>
            <a:t>3. Безработица по регистрируемой оценке и выборочным обследованиям</a:t>
          </a:r>
          <a:endParaRPr lang="ru-RU" sz="2300" b="1" kern="1200" dirty="0"/>
        </a:p>
      </dsp:txBody>
      <dsp:txXfrm>
        <a:off x="4788017" y="2983715"/>
        <a:ext cx="4028056" cy="1222089"/>
      </dsp:txXfrm>
    </dsp:sp>
    <dsp:sp modelId="{481B42EB-246A-4759-8A03-3C55D1988FC3}">
      <dsp:nvSpPr>
        <dsp:cNvPr id="0" name=""/>
        <dsp:cNvSpPr/>
      </dsp:nvSpPr>
      <dsp:spPr>
        <a:xfrm>
          <a:off x="4788017" y="4380664"/>
          <a:ext cx="4028816" cy="714193"/>
        </a:xfrm>
        <a:prstGeom prst="roundRect">
          <a:avLst>
            <a:gd name="adj" fmla="val 10000"/>
          </a:avLst>
        </a:prstGeom>
        <a:solidFill>
          <a:schemeClr val="accent3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8420" tIns="43815" rIns="58420" bIns="4381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b="1" kern="1200" dirty="0" smtClean="0"/>
            <a:t>4. Структура занятости населения</a:t>
          </a:r>
          <a:endParaRPr lang="ru-RU" sz="2300" b="1" kern="1200" dirty="0"/>
        </a:p>
      </dsp:txBody>
      <dsp:txXfrm>
        <a:off x="4788017" y="4380664"/>
        <a:ext cx="4028816" cy="714193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DEC0975-FCDE-48D8-9BAD-AE12E9A5955C}">
      <dsp:nvSpPr>
        <dsp:cNvPr id="0" name=""/>
        <dsp:cNvSpPr/>
      </dsp:nvSpPr>
      <dsp:spPr>
        <a:xfrm>
          <a:off x="0" y="152166"/>
          <a:ext cx="8820472" cy="1190700"/>
        </a:xfrm>
        <a:prstGeom prst="rect">
          <a:avLst/>
        </a:prstGeom>
        <a:solidFill>
          <a:schemeClr val="accent1">
            <a:lumMod val="20000"/>
            <a:lumOff val="80000"/>
            <a:alpha val="89804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4567" tIns="145796" rIns="684567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kern="1200" dirty="0" smtClean="0">
              <a:latin typeface="Arial" pitchFamily="34" charset="0"/>
              <a:cs typeface="Arial" pitchFamily="34" charset="0"/>
            </a:rPr>
            <a:t>0,46</a:t>
          </a:r>
          <a:r>
            <a:rPr lang="ru-RU" sz="1600" kern="1200" dirty="0" smtClean="0">
              <a:latin typeface="Arial" pitchFamily="34" charset="0"/>
              <a:cs typeface="Arial" pitchFamily="34" charset="0"/>
            </a:rPr>
            <a:t> - суммарный коэффициент рождаемости</a:t>
          </a:r>
          <a:endParaRPr lang="ru-RU" sz="1600" kern="1200" dirty="0">
            <a:latin typeface="Arial" pitchFamily="34" charset="0"/>
            <a:cs typeface="Arial" pitchFamily="34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kern="1200" dirty="0" smtClean="0">
              <a:latin typeface="Arial" pitchFamily="34" charset="0"/>
              <a:cs typeface="Arial" pitchFamily="34" charset="0"/>
            </a:rPr>
            <a:t>0,29</a:t>
          </a:r>
          <a:r>
            <a:rPr lang="ru-RU" sz="1600" kern="1200" dirty="0" smtClean="0">
              <a:latin typeface="Arial" pitchFamily="34" charset="0"/>
              <a:cs typeface="Arial" pitchFamily="34" charset="0"/>
            </a:rPr>
            <a:t> - доля родившихся живыми у женщин, не состоявших в зарегистрированном браке, в общем числе родившихся</a:t>
          </a:r>
          <a:endParaRPr lang="ru-RU" sz="1600" kern="1200" dirty="0">
            <a:latin typeface="Arial" pitchFamily="34" charset="0"/>
            <a:cs typeface="Arial" pitchFamily="34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kern="1200" smtClean="0">
              <a:latin typeface="Arial" pitchFamily="34" charset="0"/>
              <a:cs typeface="Arial" pitchFamily="34" charset="0"/>
            </a:rPr>
            <a:t>0,25</a:t>
          </a:r>
          <a:r>
            <a:rPr lang="ru-RU" sz="1600" kern="1200" smtClean="0">
              <a:latin typeface="Arial" pitchFamily="34" charset="0"/>
              <a:cs typeface="Arial" pitchFamily="34" charset="0"/>
            </a:rPr>
            <a:t> - число абортов на 1000 женщин в репродуктивном возрасте</a:t>
          </a:r>
          <a:endParaRPr lang="ru-RU" sz="1600" kern="1200" dirty="0">
            <a:latin typeface="Arial" pitchFamily="34" charset="0"/>
            <a:cs typeface="Arial" pitchFamily="34" charset="0"/>
          </a:endParaRPr>
        </a:p>
      </dsp:txBody>
      <dsp:txXfrm>
        <a:off x="0" y="152166"/>
        <a:ext cx="8820472" cy="1190700"/>
      </dsp:txXfrm>
    </dsp:sp>
    <dsp:sp modelId="{888777FD-598C-4305-B5FF-F7D9ECE6B73F}">
      <dsp:nvSpPr>
        <dsp:cNvPr id="0" name=""/>
        <dsp:cNvSpPr/>
      </dsp:nvSpPr>
      <dsp:spPr>
        <a:xfrm>
          <a:off x="441023" y="48846"/>
          <a:ext cx="6174330" cy="20664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3375" tIns="0" rIns="233375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1. Рождаемость</a:t>
          </a:r>
          <a:endParaRPr lang="ru-RU" sz="1800" b="1" kern="1200" dirty="0"/>
        </a:p>
      </dsp:txBody>
      <dsp:txXfrm>
        <a:off x="441023" y="48846"/>
        <a:ext cx="6174330" cy="206640"/>
      </dsp:txXfrm>
    </dsp:sp>
    <dsp:sp modelId="{C7D57C15-2C00-4D6B-80AE-362ABE5489E8}">
      <dsp:nvSpPr>
        <dsp:cNvPr id="0" name=""/>
        <dsp:cNvSpPr/>
      </dsp:nvSpPr>
      <dsp:spPr>
        <a:xfrm>
          <a:off x="0" y="1483986"/>
          <a:ext cx="8820472" cy="1455299"/>
        </a:xfrm>
        <a:prstGeom prst="rect">
          <a:avLst/>
        </a:prstGeom>
        <a:solidFill>
          <a:schemeClr val="accent1">
            <a:lumMod val="20000"/>
            <a:lumOff val="80000"/>
            <a:alpha val="90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4567" tIns="145796" rIns="684567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kern="1200" dirty="0" smtClean="0">
              <a:latin typeface="Arial" pitchFamily="34" charset="0"/>
              <a:cs typeface="Arial" pitchFamily="34" charset="0"/>
            </a:rPr>
            <a:t>0,29</a:t>
          </a:r>
          <a:r>
            <a:rPr lang="ru-RU" sz="1600" kern="1200" dirty="0" smtClean="0">
              <a:latin typeface="Arial" pitchFamily="34" charset="0"/>
              <a:cs typeface="Arial" pitchFamily="34" charset="0"/>
            </a:rPr>
            <a:t> - ожидаемая продолжительность жизни при рождении, лет</a:t>
          </a:r>
          <a:endParaRPr lang="ru-RU" sz="1600" kern="1200" dirty="0">
            <a:latin typeface="Arial" pitchFamily="34" charset="0"/>
            <a:cs typeface="Arial" pitchFamily="34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kern="1200" smtClean="0">
              <a:latin typeface="Arial" pitchFamily="34" charset="0"/>
              <a:cs typeface="Arial" pitchFamily="34" charset="0"/>
            </a:rPr>
            <a:t>0,26</a:t>
          </a:r>
          <a:r>
            <a:rPr lang="ru-RU" sz="1600" kern="1200" smtClean="0">
              <a:latin typeface="Arial" pitchFamily="34" charset="0"/>
              <a:cs typeface="Arial" pitchFamily="34" charset="0"/>
            </a:rPr>
            <a:t> - коэффициент младенческой смертности</a:t>
          </a:r>
          <a:endParaRPr lang="ru-RU" sz="1600" kern="1200" dirty="0">
            <a:latin typeface="Arial" pitchFamily="34" charset="0"/>
            <a:cs typeface="Arial" pitchFamily="34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kern="1200" dirty="0" smtClean="0">
              <a:latin typeface="Arial" pitchFamily="34" charset="0"/>
              <a:cs typeface="Arial" pitchFamily="34" charset="0"/>
            </a:rPr>
            <a:t>0,24</a:t>
          </a:r>
          <a:r>
            <a:rPr lang="ru-RU" sz="1600" kern="1200" dirty="0" smtClean="0">
              <a:latin typeface="Arial" pitchFamily="34" charset="0"/>
              <a:cs typeface="Arial" pitchFamily="34" charset="0"/>
            </a:rPr>
            <a:t> - разница в ожидаемой продолжительности жизни между мужчинами и женщинами, лет</a:t>
          </a:r>
          <a:endParaRPr lang="ru-RU" sz="1600" kern="1200" dirty="0">
            <a:latin typeface="Arial" pitchFamily="34" charset="0"/>
            <a:cs typeface="Arial" pitchFamily="34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kern="1200" dirty="0" smtClean="0">
              <a:latin typeface="Arial" pitchFamily="34" charset="0"/>
              <a:cs typeface="Arial" pitchFamily="34" charset="0"/>
            </a:rPr>
            <a:t>0,21</a:t>
          </a:r>
          <a:r>
            <a:rPr lang="ru-RU" sz="1600" kern="1200" dirty="0" smtClean="0">
              <a:latin typeface="Arial" pitchFamily="34" charset="0"/>
              <a:cs typeface="Arial" pitchFamily="34" charset="0"/>
            </a:rPr>
            <a:t> - коэффициент смертности от внешних причин</a:t>
          </a:r>
          <a:endParaRPr lang="ru-RU" sz="1600" kern="1200" dirty="0">
            <a:latin typeface="Arial" pitchFamily="34" charset="0"/>
            <a:cs typeface="Arial" pitchFamily="34" charset="0"/>
          </a:endParaRPr>
        </a:p>
      </dsp:txBody>
      <dsp:txXfrm>
        <a:off x="0" y="1483986"/>
        <a:ext cx="8820472" cy="1455299"/>
      </dsp:txXfrm>
    </dsp:sp>
    <dsp:sp modelId="{0D9E5764-5403-4CCB-97D2-C3CD9011AD8E}">
      <dsp:nvSpPr>
        <dsp:cNvPr id="0" name=""/>
        <dsp:cNvSpPr/>
      </dsp:nvSpPr>
      <dsp:spPr>
        <a:xfrm>
          <a:off x="441023" y="1380666"/>
          <a:ext cx="6174330" cy="20664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3375" tIns="0" rIns="233375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2. </a:t>
          </a:r>
          <a:r>
            <a:rPr lang="ru-RU" sz="1800" b="1" kern="1200" smtClean="0"/>
            <a:t>Ожидаемая продолжительность </a:t>
          </a:r>
          <a:r>
            <a:rPr lang="ru-RU" sz="1800" b="1" kern="1200" dirty="0" smtClean="0"/>
            <a:t>жизни населения</a:t>
          </a:r>
          <a:endParaRPr lang="ru-RU" sz="1800" b="1" kern="1200" dirty="0"/>
        </a:p>
      </dsp:txBody>
      <dsp:txXfrm>
        <a:off x="441023" y="1380666"/>
        <a:ext cx="6174330" cy="206640"/>
      </dsp:txXfrm>
    </dsp:sp>
    <dsp:sp modelId="{E347EC50-0B3E-43A5-ADC8-5FD163D62A66}">
      <dsp:nvSpPr>
        <dsp:cNvPr id="0" name=""/>
        <dsp:cNvSpPr/>
      </dsp:nvSpPr>
      <dsp:spPr>
        <a:xfrm>
          <a:off x="0" y="3070167"/>
          <a:ext cx="8820472" cy="1389150"/>
        </a:xfrm>
        <a:prstGeom prst="rect">
          <a:avLst/>
        </a:prstGeom>
        <a:solidFill>
          <a:schemeClr val="accent1">
            <a:lumMod val="20000"/>
            <a:lumOff val="80000"/>
            <a:alpha val="90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4567" tIns="145796" rIns="684567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kern="1200" dirty="0" smtClean="0">
              <a:latin typeface="Arial" pitchFamily="34" charset="0"/>
              <a:cs typeface="Arial" pitchFamily="34" charset="0"/>
            </a:rPr>
            <a:t>0,37</a:t>
          </a:r>
          <a:r>
            <a:rPr lang="ru-RU" sz="1600" kern="1200" dirty="0" smtClean="0">
              <a:latin typeface="Arial" pitchFamily="34" charset="0"/>
              <a:cs typeface="Arial" pitchFamily="34" charset="0"/>
            </a:rPr>
            <a:t> - коэффициент миграционного прироста населения</a:t>
          </a:r>
          <a:endParaRPr lang="ru-RU" sz="1600" kern="1200" dirty="0">
            <a:latin typeface="Arial" pitchFamily="34" charset="0"/>
            <a:cs typeface="Arial" pitchFamily="34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kern="1200" smtClean="0">
              <a:latin typeface="Arial" pitchFamily="34" charset="0"/>
              <a:cs typeface="Arial" pitchFamily="34" charset="0"/>
            </a:rPr>
            <a:t>0,33</a:t>
          </a:r>
          <a:r>
            <a:rPr lang="ru-RU" sz="1600" kern="1200" smtClean="0">
              <a:latin typeface="Arial" pitchFamily="34" charset="0"/>
              <a:cs typeface="Arial" pitchFamily="34" charset="0"/>
            </a:rPr>
            <a:t> - коэффициент миграционного прироста населения трудоспособного возраста</a:t>
          </a:r>
          <a:endParaRPr lang="ru-RU" sz="1600" kern="1200" dirty="0">
            <a:latin typeface="Arial" pitchFamily="34" charset="0"/>
            <a:cs typeface="Arial" pitchFamily="34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kern="1200" smtClean="0">
              <a:latin typeface="Arial" pitchFamily="34" charset="0"/>
              <a:cs typeface="Arial" pitchFamily="34" charset="0"/>
            </a:rPr>
            <a:t>0,30</a:t>
          </a:r>
          <a:r>
            <a:rPr lang="ru-RU" sz="1600" kern="1200" smtClean="0">
              <a:latin typeface="Arial" pitchFamily="34" charset="0"/>
              <a:cs typeface="Arial" pitchFamily="34" charset="0"/>
            </a:rPr>
            <a:t> </a:t>
          </a:r>
          <a:r>
            <a:rPr lang="ru-RU" sz="1600" kern="1200" dirty="0" smtClean="0">
              <a:latin typeface="Arial" pitchFamily="34" charset="0"/>
              <a:cs typeface="Arial" pitchFamily="34" charset="0"/>
            </a:rPr>
            <a:t>- коэффициент миграционного прироста населения, имеющего профессиональное образование</a:t>
          </a:r>
          <a:endParaRPr lang="ru-RU" sz="1600" kern="1200" dirty="0">
            <a:latin typeface="Arial" pitchFamily="34" charset="0"/>
            <a:cs typeface="Arial" pitchFamily="34" charset="0"/>
          </a:endParaRPr>
        </a:p>
      </dsp:txBody>
      <dsp:txXfrm>
        <a:off x="0" y="3070167"/>
        <a:ext cx="8820472" cy="1389150"/>
      </dsp:txXfrm>
    </dsp:sp>
    <dsp:sp modelId="{352670B3-1AEC-4646-B290-D58D939E92A1}">
      <dsp:nvSpPr>
        <dsp:cNvPr id="0" name=""/>
        <dsp:cNvSpPr/>
      </dsp:nvSpPr>
      <dsp:spPr>
        <a:xfrm>
          <a:off x="441023" y="2977086"/>
          <a:ext cx="6174330" cy="20664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3375" tIns="0" rIns="233375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3. Миграция населения</a:t>
          </a:r>
          <a:endParaRPr lang="ru-RU" sz="1800" b="1" kern="1200" dirty="0"/>
        </a:p>
      </dsp:txBody>
      <dsp:txXfrm>
        <a:off x="441023" y="2977086"/>
        <a:ext cx="6174330" cy="206640"/>
      </dsp:txXfrm>
    </dsp:sp>
    <dsp:sp modelId="{029A3641-7A94-4144-BF3E-56A8E651137A}">
      <dsp:nvSpPr>
        <dsp:cNvPr id="0" name=""/>
        <dsp:cNvSpPr/>
      </dsp:nvSpPr>
      <dsp:spPr>
        <a:xfrm>
          <a:off x="0" y="4610675"/>
          <a:ext cx="8820472" cy="1389150"/>
        </a:xfrm>
        <a:prstGeom prst="rect">
          <a:avLst/>
        </a:prstGeom>
        <a:solidFill>
          <a:schemeClr val="accent1">
            <a:lumMod val="20000"/>
            <a:lumOff val="80000"/>
            <a:alpha val="90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4567" tIns="145796" rIns="684567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kern="1200" dirty="0" smtClean="0">
              <a:latin typeface="Arial" pitchFamily="34" charset="0"/>
              <a:cs typeface="Arial" pitchFamily="34" charset="0"/>
            </a:rPr>
            <a:t>0,36</a:t>
          </a:r>
          <a:r>
            <a:rPr lang="ru-RU" sz="1600" kern="1200" dirty="0" smtClean="0">
              <a:latin typeface="Arial" pitchFamily="34" charset="0"/>
              <a:cs typeface="Arial" pitchFamily="34" charset="0"/>
            </a:rPr>
            <a:t> - доля лиц в трудоспособного возрасте в общей численности населения</a:t>
          </a:r>
          <a:endParaRPr lang="ru-RU" sz="1600" kern="1200" dirty="0">
            <a:latin typeface="Arial" pitchFamily="34" charset="0"/>
            <a:cs typeface="Arial" pitchFamily="34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kern="1200" dirty="0" smtClean="0">
              <a:latin typeface="Arial" pitchFamily="34" charset="0"/>
              <a:cs typeface="Arial" pitchFamily="34" charset="0"/>
            </a:rPr>
            <a:t>0,34</a:t>
          </a:r>
          <a:r>
            <a:rPr lang="ru-RU" sz="1600" kern="1200" dirty="0" smtClean="0">
              <a:latin typeface="Arial" pitchFamily="34" charset="0"/>
              <a:cs typeface="Arial" pitchFamily="34" charset="0"/>
            </a:rPr>
            <a:t> - коэффициент демографической нагрузки лицами старше трудоспособного возраста</a:t>
          </a:r>
          <a:endParaRPr lang="ru-RU" sz="1600" kern="1200" dirty="0">
            <a:latin typeface="Arial" pitchFamily="34" charset="0"/>
            <a:cs typeface="Arial" pitchFamily="34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kern="1200" dirty="0" smtClean="0">
              <a:latin typeface="Arial" pitchFamily="34" charset="0"/>
              <a:cs typeface="Arial" pitchFamily="34" charset="0"/>
            </a:rPr>
            <a:t>0,29</a:t>
          </a:r>
          <a:r>
            <a:rPr lang="ru-RU" sz="1600" kern="1200" dirty="0" smtClean="0">
              <a:latin typeface="Arial" pitchFamily="34" charset="0"/>
              <a:cs typeface="Arial" pitchFamily="34" charset="0"/>
            </a:rPr>
            <a:t> - женщин приходится на 1000 мужчин в составе населения</a:t>
          </a:r>
          <a:endParaRPr lang="ru-RU" sz="1600" kern="1200" dirty="0">
            <a:latin typeface="Arial" pitchFamily="34" charset="0"/>
            <a:cs typeface="Arial" pitchFamily="34" charset="0"/>
          </a:endParaRPr>
        </a:p>
      </dsp:txBody>
      <dsp:txXfrm>
        <a:off x="0" y="4610675"/>
        <a:ext cx="8820472" cy="1389150"/>
      </dsp:txXfrm>
    </dsp:sp>
    <dsp:sp modelId="{1C361295-2757-4F97-86A4-AB68928AB60C}">
      <dsp:nvSpPr>
        <dsp:cNvPr id="0" name=""/>
        <dsp:cNvSpPr/>
      </dsp:nvSpPr>
      <dsp:spPr>
        <a:xfrm>
          <a:off x="441023" y="4507356"/>
          <a:ext cx="6174330" cy="20664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3375" tIns="0" rIns="233375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4. Половозрастной состав населения</a:t>
          </a:r>
          <a:endParaRPr lang="ru-RU" sz="1800" b="1" kern="1200" dirty="0"/>
        </a:p>
      </dsp:txBody>
      <dsp:txXfrm>
        <a:off x="441023" y="4507356"/>
        <a:ext cx="6174330" cy="206640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DEC0975-FCDE-48D8-9BAD-AE12E9A5955C}">
      <dsp:nvSpPr>
        <dsp:cNvPr id="0" name=""/>
        <dsp:cNvSpPr/>
      </dsp:nvSpPr>
      <dsp:spPr>
        <a:xfrm>
          <a:off x="0" y="189699"/>
          <a:ext cx="8820472" cy="1644300"/>
        </a:xfrm>
        <a:prstGeom prst="rect">
          <a:avLst/>
        </a:prstGeom>
        <a:solidFill>
          <a:schemeClr val="accent3">
            <a:lumMod val="20000"/>
            <a:lumOff val="80000"/>
            <a:alpha val="89804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4567" tIns="187452" rIns="684567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kern="1200" dirty="0" smtClean="0">
              <a:latin typeface="Arial" pitchFamily="34" charset="0"/>
              <a:cs typeface="Arial" pitchFamily="34" charset="0"/>
            </a:rPr>
            <a:t>0,36 </a:t>
          </a:r>
          <a:r>
            <a:rPr lang="ru-RU" sz="1600" b="0" kern="1200" dirty="0" smtClean="0">
              <a:latin typeface="Arial" pitchFamily="34" charset="0"/>
              <a:cs typeface="Arial" pitchFamily="34" charset="0"/>
            </a:rPr>
            <a:t>- отношение среднего дохода к стоимости фиксированного набора потребительских товаров и услуг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kern="1200" dirty="0" smtClean="0">
              <a:latin typeface="Arial" pitchFamily="34" charset="0"/>
              <a:cs typeface="Arial" pitchFamily="34" charset="0"/>
            </a:rPr>
            <a:t>0,34</a:t>
          </a:r>
          <a:r>
            <a:rPr lang="ru-RU" sz="1600" b="0" kern="1200" dirty="0" smtClean="0">
              <a:latin typeface="Arial" pitchFamily="34" charset="0"/>
              <a:cs typeface="Arial" pitchFamily="34" charset="0"/>
            </a:rPr>
            <a:t> - доля потребительских расходов домохозяйств на покупку продуктов питания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kern="1200" dirty="0" smtClean="0">
              <a:latin typeface="Arial" pitchFamily="34" charset="0"/>
              <a:cs typeface="Arial" pitchFamily="34" charset="0"/>
            </a:rPr>
            <a:t>0,30</a:t>
          </a:r>
          <a:r>
            <a:rPr lang="ru-RU" sz="1600" b="0" kern="1200" dirty="0" smtClean="0">
              <a:latin typeface="Arial" pitchFamily="34" charset="0"/>
              <a:cs typeface="Arial" pitchFamily="34" charset="0"/>
            </a:rPr>
            <a:t> - отношение средней заработной платы в регионе к средней заработной плате по стране</a:t>
          </a:r>
        </a:p>
      </dsp:txBody>
      <dsp:txXfrm>
        <a:off x="0" y="189699"/>
        <a:ext cx="8820472" cy="1644300"/>
      </dsp:txXfrm>
    </dsp:sp>
    <dsp:sp modelId="{888777FD-598C-4305-B5FF-F7D9ECE6B73F}">
      <dsp:nvSpPr>
        <dsp:cNvPr id="0" name=""/>
        <dsp:cNvSpPr/>
      </dsp:nvSpPr>
      <dsp:spPr>
        <a:xfrm>
          <a:off x="441023" y="56859"/>
          <a:ext cx="6174330" cy="26568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3375" tIns="0" rIns="233375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1. Величина доходов населения</a:t>
          </a:r>
          <a:endParaRPr lang="ru-RU" sz="1800" b="1" kern="1200" dirty="0"/>
        </a:p>
      </dsp:txBody>
      <dsp:txXfrm>
        <a:off x="441023" y="56859"/>
        <a:ext cx="6174330" cy="265680"/>
      </dsp:txXfrm>
    </dsp:sp>
    <dsp:sp modelId="{A62E92DA-FA4E-4B26-84C0-5D589B3BAB5E}">
      <dsp:nvSpPr>
        <dsp:cNvPr id="0" name=""/>
        <dsp:cNvSpPr/>
      </dsp:nvSpPr>
      <dsp:spPr>
        <a:xfrm>
          <a:off x="0" y="2015440"/>
          <a:ext cx="8820472" cy="1219050"/>
        </a:xfrm>
        <a:prstGeom prst="rect">
          <a:avLst/>
        </a:prstGeom>
        <a:solidFill>
          <a:schemeClr val="accent3">
            <a:lumMod val="20000"/>
            <a:lumOff val="80000"/>
            <a:alpha val="9000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4567" tIns="187452" rIns="684567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kern="1200" dirty="0" smtClean="0">
              <a:latin typeface="Arial" pitchFamily="34" charset="0"/>
              <a:cs typeface="Arial" pitchFamily="34" charset="0"/>
            </a:rPr>
            <a:t>0,39</a:t>
          </a:r>
          <a:r>
            <a:rPr lang="ru-RU" sz="1600" b="0" kern="1200" dirty="0" smtClean="0">
              <a:latin typeface="Arial" pitchFamily="34" charset="0"/>
              <a:cs typeface="Arial" pitchFamily="34" charset="0"/>
            </a:rPr>
            <a:t> - доля населения с денежными доходами ниже величины прожиточного минимума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kern="1200" dirty="0" smtClean="0">
              <a:latin typeface="Arial" pitchFamily="34" charset="0"/>
              <a:cs typeface="Arial" pitchFamily="34" charset="0"/>
            </a:rPr>
            <a:t>0,33</a:t>
          </a:r>
          <a:r>
            <a:rPr lang="ru-RU" sz="1600" b="0" kern="1200" dirty="0" smtClean="0">
              <a:latin typeface="Arial" pitchFamily="34" charset="0"/>
              <a:cs typeface="Arial" pitchFamily="34" charset="0"/>
            </a:rPr>
            <a:t> - коэффициент Джини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kern="1200" dirty="0" smtClean="0">
              <a:latin typeface="Arial" pitchFamily="34" charset="0"/>
              <a:cs typeface="Arial" pitchFamily="34" charset="0"/>
            </a:rPr>
            <a:t>0,28</a:t>
          </a:r>
          <a:r>
            <a:rPr lang="ru-RU" sz="1600" b="0" kern="1200" dirty="0" smtClean="0">
              <a:latin typeface="Arial" pitchFamily="34" charset="0"/>
              <a:cs typeface="Arial" pitchFamily="34" charset="0"/>
            </a:rPr>
            <a:t> - отношение заработной платы женщин к заработной плате мужчин</a:t>
          </a:r>
        </a:p>
      </dsp:txBody>
      <dsp:txXfrm>
        <a:off x="0" y="2015440"/>
        <a:ext cx="8820472" cy="1219050"/>
      </dsp:txXfrm>
    </dsp:sp>
    <dsp:sp modelId="{50FCE514-2F48-4602-BD6C-D927414B9EC1}">
      <dsp:nvSpPr>
        <dsp:cNvPr id="0" name=""/>
        <dsp:cNvSpPr/>
      </dsp:nvSpPr>
      <dsp:spPr>
        <a:xfrm>
          <a:off x="441023" y="1882599"/>
          <a:ext cx="6174330" cy="26568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3375" tIns="0" rIns="233375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2. Дифференциация доходов</a:t>
          </a:r>
        </a:p>
      </dsp:txBody>
      <dsp:txXfrm>
        <a:off x="441023" y="1882599"/>
        <a:ext cx="6174330" cy="265680"/>
      </dsp:txXfrm>
    </dsp:sp>
    <dsp:sp modelId="{EF79D86B-D0D5-43D7-B104-B003F38ADF80}">
      <dsp:nvSpPr>
        <dsp:cNvPr id="0" name=""/>
        <dsp:cNvSpPr/>
      </dsp:nvSpPr>
      <dsp:spPr>
        <a:xfrm>
          <a:off x="0" y="3415930"/>
          <a:ext cx="8820472" cy="1020600"/>
        </a:xfrm>
        <a:prstGeom prst="rect">
          <a:avLst/>
        </a:prstGeom>
        <a:solidFill>
          <a:schemeClr val="accent3">
            <a:lumMod val="20000"/>
            <a:lumOff val="80000"/>
            <a:alpha val="9000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4567" tIns="187452" rIns="684567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kern="1200" dirty="0" smtClean="0">
              <a:latin typeface="Arial" pitchFamily="34" charset="0"/>
              <a:cs typeface="Arial" pitchFamily="34" charset="0"/>
            </a:rPr>
            <a:t>0,36</a:t>
          </a:r>
          <a:r>
            <a:rPr lang="ru-RU" sz="1600" b="0" kern="1200" dirty="0" smtClean="0">
              <a:latin typeface="Arial" pitchFamily="34" charset="0"/>
              <a:cs typeface="Arial" pitchFamily="34" charset="0"/>
            </a:rPr>
            <a:t> - уровень безработицы по данным выборочных обследований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kern="1200" smtClean="0">
              <a:latin typeface="Arial" pitchFamily="34" charset="0"/>
              <a:cs typeface="Arial" pitchFamily="34" charset="0"/>
            </a:rPr>
            <a:t>0,35</a:t>
          </a:r>
          <a:r>
            <a:rPr lang="ru-RU" sz="1600" b="0" kern="1200" smtClean="0">
              <a:latin typeface="Arial" pitchFamily="34" charset="0"/>
              <a:cs typeface="Arial" pitchFamily="34" charset="0"/>
            </a:rPr>
            <a:t> - уровень зарегистрированной безработицы</a:t>
          </a:r>
          <a:endParaRPr lang="ru-RU" sz="1600" b="0" kern="1200" dirty="0" smtClean="0">
            <a:latin typeface="Arial" pitchFamily="34" charset="0"/>
            <a:cs typeface="Arial" pitchFamily="34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kern="1200" dirty="0" smtClean="0">
              <a:latin typeface="Arial" pitchFamily="34" charset="0"/>
              <a:cs typeface="Arial" pitchFamily="34" charset="0"/>
            </a:rPr>
            <a:t>0,29</a:t>
          </a:r>
          <a:r>
            <a:rPr lang="ru-RU" sz="1600" b="0" kern="1200" dirty="0" smtClean="0">
              <a:latin typeface="Arial" pitchFamily="34" charset="0"/>
              <a:cs typeface="Arial" pitchFamily="34" charset="0"/>
            </a:rPr>
            <a:t> - среднее время поиска работы безработными</a:t>
          </a:r>
        </a:p>
      </dsp:txBody>
      <dsp:txXfrm>
        <a:off x="0" y="3415930"/>
        <a:ext cx="8820472" cy="1020600"/>
      </dsp:txXfrm>
    </dsp:sp>
    <dsp:sp modelId="{060DF1DA-E7B9-4F23-8491-3DC3534BAE24}">
      <dsp:nvSpPr>
        <dsp:cNvPr id="0" name=""/>
        <dsp:cNvSpPr/>
      </dsp:nvSpPr>
      <dsp:spPr>
        <a:xfrm>
          <a:off x="441023" y="3283090"/>
          <a:ext cx="6174330" cy="26568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3375" tIns="0" rIns="233375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3. Безработица</a:t>
          </a:r>
        </a:p>
      </dsp:txBody>
      <dsp:txXfrm>
        <a:off x="441023" y="3283090"/>
        <a:ext cx="6174330" cy="265680"/>
      </dsp:txXfrm>
    </dsp:sp>
    <dsp:sp modelId="{EAF373C5-5DD7-4210-8886-FC3EA4ACE4E7}">
      <dsp:nvSpPr>
        <dsp:cNvPr id="0" name=""/>
        <dsp:cNvSpPr/>
      </dsp:nvSpPr>
      <dsp:spPr>
        <a:xfrm>
          <a:off x="0" y="4617970"/>
          <a:ext cx="8820472" cy="1445850"/>
        </a:xfrm>
        <a:prstGeom prst="rect">
          <a:avLst/>
        </a:prstGeom>
        <a:solidFill>
          <a:schemeClr val="accent3">
            <a:lumMod val="20000"/>
            <a:lumOff val="80000"/>
            <a:alpha val="9000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4567" tIns="187452" rIns="684567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kern="1200" dirty="0" smtClean="0">
              <a:latin typeface="Arial" pitchFamily="34" charset="0"/>
              <a:cs typeface="Arial" pitchFamily="34" charset="0"/>
            </a:rPr>
            <a:t>0,39</a:t>
          </a:r>
          <a:r>
            <a:rPr lang="ru-RU" sz="1600" b="0" kern="1200" dirty="0" smtClean="0">
              <a:latin typeface="Arial" pitchFamily="34" charset="0"/>
              <a:cs typeface="Arial" pitchFamily="34" charset="0"/>
            </a:rPr>
            <a:t> - разница в уровне занятости между мужчинами и женщинами в трудоспособном возрасте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kern="1200" smtClean="0">
              <a:latin typeface="Arial" pitchFamily="34" charset="0"/>
              <a:cs typeface="Arial" pitchFamily="34" charset="0"/>
            </a:rPr>
            <a:t>0,34</a:t>
          </a:r>
          <a:r>
            <a:rPr lang="ru-RU" sz="1600" b="0" kern="1200" smtClean="0">
              <a:latin typeface="Arial" pitchFamily="34" charset="0"/>
              <a:cs typeface="Arial" pitchFamily="34" charset="0"/>
            </a:rPr>
            <a:t> </a:t>
          </a:r>
          <a:r>
            <a:rPr lang="ru-RU" sz="1600" b="0" kern="1200" dirty="0" smtClean="0">
              <a:latin typeface="Arial" pitchFamily="34" charset="0"/>
              <a:cs typeface="Arial" pitchFamily="34" charset="0"/>
            </a:rPr>
            <a:t>- средний образовательный уровень занятого населения, лет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kern="1200" dirty="0" smtClean="0">
              <a:latin typeface="Arial" pitchFamily="34" charset="0"/>
              <a:cs typeface="Arial" pitchFamily="34" charset="0"/>
            </a:rPr>
            <a:t>0,27</a:t>
          </a:r>
          <a:r>
            <a:rPr lang="ru-RU" sz="1600" b="0" kern="1200" dirty="0" smtClean="0">
              <a:latin typeface="Arial" pitchFamily="34" charset="0"/>
              <a:cs typeface="Arial" pitchFamily="34" charset="0"/>
            </a:rPr>
            <a:t> - доля работающих в добыче полезных ископаемых в общей численности занятых</a:t>
          </a:r>
        </a:p>
      </dsp:txBody>
      <dsp:txXfrm>
        <a:off x="0" y="4617970"/>
        <a:ext cx="8820472" cy="1445850"/>
      </dsp:txXfrm>
    </dsp:sp>
    <dsp:sp modelId="{29AEC6A4-4F80-4295-AC0F-EA57B6596790}">
      <dsp:nvSpPr>
        <dsp:cNvPr id="0" name=""/>
        <dsp:cNvSpPr/>
      </dsp:nvSpPr>
      <dsp:spPr>
        <a:xfrm>
          <a:off x="441023" y="4485129"/>
          <a:ext cx="6174330" cy="26568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3375" tIns="0" rIns="233375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4. Структура занятости населения </a:t>
          </a:r>
        </a:p>
      </dsp:txBody>
      <dsp:txXfrm>
        <a:off x="441023" y="4485129"/>
        <a:ext cx="6174330" cy="26568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3226" cy="49117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60335" y="0"/>
            <a:ext cx="2953226" cy="49117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C9ACE1-2805-4F2F-AB1A-9C2BC5F53F05}" type="datetimeFigureOut">
              <a:rPr lang="ru-RU" smtClean="0"/>
              <a:pPr/>
              <a:t>23.11.2017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330572"/>
            <a:ext cx="2953226" cy="49117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60335" y="9330572"/>
            <a:ext cx="2953226" cy="49117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1965B8-F635-418D-89F6-598048EA6ED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3226" cy="49117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60335" y="0"/>
            <a:ext cx="2953226" cy="49117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DCACAF-8AE0-455A-8B9B-5448FCE2253F}" type="datetimeFigureOut">
              <a:rPr lang="ru-RU" smtClean="0"/>
              <a:pPr/>
              <a:t>23.11.2017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736600"/>
            <a:ext cx="4911725" cy="36845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1514" y="4666139"/>
            <a:ext cx="5452110" cy="44205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30572"/>
            <a:ext cx="2953226" cy="49117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60335" y="9330572"/>
            <a:ext cx="2953226" cy="49117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F866E7-1534-4551-97FF-1C739F8CBE0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3556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F58FF68-AA5E-4C08-A234-AD8C36CF48A4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F866E7-1534-4551-97FF-1C739F8CBE03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F866E7-1534-4551-97FF-1C739F8CBE03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F866E7-1534-4551-97FF-1C739F8CBE03}" type="slidenum">
              <a:rPr lang="ru-RU" smtClean="0"/>
              <a:pPr/>
              <a:t>24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4636825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23.11.2017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484784"/>
            <a:ext cx="8496944" cy="2232248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Демографические и трудовые факторы устойчивого развития </a:t>
            </a:r>
            <a:br>
              <a:rPr lang="ru-RU" sz="4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4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северных территорий России</a:t>
            </a:r>
            <a:endParaRPr lang="ru-RU" sz="4000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47664" y="3717032"/>
            <a:ext cx="7304856" cy="1368152"/>
          </a:xfrm>
        </p:spPr>
        <p:txBody>
          <a:bodyPr>
            <a:normAutofit fontScale="55000" lnSpcReduction="20000"/>
          </a:bodyPr>
          <a:lstStyle/>
          <a:p>
            <a:pPr algn="r"/>
            <a:r>
              <a:rPr lang="ru-RU" sz="2900" b="1" i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Фаузер Виктор Вильгельмович</a:t>
            </a:r>
          </a:p>
          <a:p>
            <a:pPr algn="r"/>
            <a:r>
              <a:rPr lang="ru-RU" sz="2000" i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доктор экономических наук, профессор</a:t>
            </a:r>
          </a:p>
          <a:p>
            <a:pPr algn="r"/>
            <a:r>
              <a:rPr lang="ru-RU" sz="2900" b="1" i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Лыткина Татьяна Степановна</a:t>
            </a:r>
          </a:p>
          <a:p>
            <a:pPr algn="r"/>
            <a:r>
              <a:rPr lang="ru-RU" sz="2000" i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кандидат социологических наук</a:t>
            </a:r>
          </a:p>
          <a:p>
            <a:pPr algn="r"/>
            <a:r>
              <a:rPr lang="ru-RU" sz="2900" b="1" i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Смирнов Андрей Владимирович</a:t>
            </a:r>
          </a:p>
          <a:p>
            <a:pPr algn="r"/>
            <a:r>
              <a:rPr lang="ru-RU" sz="2000" i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кандидат экономических наук</a:t>
            </a:r>
            <a:endParaRPr lang="ru-RU" sz="2900" b="1" i="1" dirty="0" smtClean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r"/>
            <a:endParaRPr lang="ru-RU" sz="2000" i="1" dirty="0" smtClean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r"/>
            <a:endParaRPr lang="ru-RU" sz="2000" i="1" dirty="0" smtClean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683568" y="116632"/>
            <a:ext cx="7976475" cy="160043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МЕЖДУНАРОДНАЯ  НАУЧНО-ПРАКТИЧЕСКАЯ КОНФЕРЕНЦИЯ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/>
              <a:t>Моделирование сценариев устойчивого 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/>
              <a:t>развития северных регионов России 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/>
              <a:t>в современных условиях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650992" y="6237312"/>
            <a:ext cx="4091889" cy="369332"/>
          </a:xfrm>
          <a:prstGeom prst="rect">
            <a:avLst/>
          </a:prstGeom>
          <a:solidFill>
            <a:srgbClr val="FFC000"/>
          </a:solidFill>
        </p:spPr>
        <p:txBody>
          <a:bodyPr wrap="non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24-25 ноября 2017 г., г. Сыктывкар</a:t>
            </a:r>
            <a:endParaRPr lang="ru-RU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одзаголовок 2"/>
          <p:cNvSpPr txBox="1">
            <a:spLocks/>
          </p:cNvSpPr>
          <p:nvPr/>
        </p:nvSpPr>
        <p:spPr>
          <a:xfrm>
            <a:off x="1331640" y="5085184"/>
            <a:ext cx="7488832" cy="1079451"/>
          </a:xfrm>
          <a:prstGeom prst="rect">
            <a:avLst/>
          </a:prstGeom>
        </p:spPr>
        <p:txBody>
          <a:bodyPr tIns="0">
            <a:normAutofit/>
          </a:bodyPr>
          <a:lstStyle/>
          <a:p>
            <a:pPr marL="27432" algn="r" eaLnBrk="1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r>
              <a:rPr lang="ru-RU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ФГБУН Институт социально-экономических </a:t>
            </a:r>
            <a:endParaRPr lang="ru-RU" sz="1400" dirty="0" smtClean="0">
              <a:latin typeface="Arial" pitchFamily="34" charset="0"/>
              <a:cs typeface="Arial" pitchFamily="34" charset="0"/>
            </a:endParaRPr>
          </a:p>
          <a:p>
            <a:pPr marL="27432" algn="r" eaLnBrk="1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r>
              <a:rPr lang="ru-RU" sz="1400" dirty="0" smtClean="0">
                <a:latin typeface="Arial" pitchFamily="34" charset="0"/>
                <a:cs typeface="Arial" pitchFamily="34" charset="0"/>
              </a:rPr>
              <a:t>и 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энергетических проблем Севера </a:t>
            </a:r>
            <a:endParaRPr lang="ru-RU" sz="1400" dirty="0" smtClean="0">
              <a:latin typeface="Arial" pitchFamily="34" charset="0"/>
              <a:cs typeface="Arial" pitchFamily="34" charset="0"/>
            </a:endParaRPr>
          </a:p>
          <a:p>
            <a:pPr marL="27432" algn="r" eaLnBrk="1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r>
              <a:rPr lang="ru-RU" sz="1400" dirty="0" smtClean="0">
                <a:latin typeface="Arial" pitchFamily="34" charset="0"/>
                <a:cs typeface="Arial" pitchFamily="34" charset="0"/>
              </a:rPr>
              <a:t>Коми 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научного центра </a:t>
            </a:r>
            <a:r>
              <a:rPr lang="ru-RU" sz="1400" dirty="0" err="1" smtClean="0">
                <a:latin typeface="Arial" pitchFamily="34" charset="0"/>
                <a:cs typeface="Arial" pitchFamily="34" charset="0"/>
              </a:rPr>
              <a:t>УрО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 РАН </a:t>
            </a:r>
            <a:endParaRPr lang="ru-RU" sz="1400" dirty="0">
              <a:latin typeface="Arial" pitchFamily="34" charset="0"/>
              <a:cs typeface="Arial" pitchFamily="34" charset="0"/>
            </a:endParaRPr>
          </a:p>
          <a:p>
            <a:pPr marL="27432" algn="r" eaLnBrk="1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ru-RU" sz="1400" dirty="0">
              <a:solidFill>
                <a:schemeClr val="tx2">
                  <a:shade val="30000"/>
                  <a:satMod val="1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27432" algn="r">
              <a:lnSpc>
                <a:spcPct val="90000"/>
              </a:lnSpc>
              <a:buClr>
                <a:schemeClr val="accent1"/>
              </a:buClr>
              <a:buSzPct val="80000"/>
              <a:defRPr/>
            </a:pPr>
            <a:r>
              <a:rPr lang="ru-RU" sz="1400" dirty="0" smtClean="0">
                <a:solidFill>
                  <a:schemeClr val="tx2">
                    <a:shade val="30000"/>
                    <a:satMod val="150000"/>
                  </a:schemeClr>
                </a:solidFill>
                <a:latin typeface="Arial" pitchFamily="34" charset="0"/>
                <a:cs typeface="Arial" pitchFamily="34" charset="0"/>
              </a:rPr>
              <a:t>Презентация размещена на сайте: </a:t>
            </a:r>
            <a:r>
              <a:rPr lang="en-US" sz="1400" dirty="0" smtClean="0">
                <a:solidFill>
                  <a:schemeClr val="tx2">
                    <a:shade val="30000"/>
                    <a:satMod val="150000"/>
                  </a:schemeClr>
                </a:solidFill>
                <a:latin typeface="Arial" pitchFamily="34" charset="0"/>
                <a:cs typeface="Arial" pitchFamily="34" charset="0"/>
              </a:rPr>
              <a:t>http</a:t>
            </a:r>
            <a:r>
              <a:rPr lang="ru-RU" sz="1400" dirty="0" smtClean="0">
                <a:solidFill>
                  <a:schemeClr val="tx2">
                    <a:shade val="30000"/>
                    <a:satMod val="150000"/>
                  </a:schemeClr>
                </a:solidFill>
                <a:latin typeface="Arial" pitchFamily="34" charset="0"/>
                <a:cs typeface="Arial" pitchFamily="34" charset="0"/>
              </a:rPr>
              <a:t>://</a:t>
            </a:r>
            <a:r>
              <a:rPr lang="en-US" sz="1400" dirty="0" smtClean="0">
                <a:solidFill>
                  <a:schemeClr val="tx2">
                    <a:shade val="30000"/>
                    <a:satMod val="150000"/>
                  </a:schemeClr>
                </a:solidFill>
                <a:latin typeface="Arial" pitchFamily="34" charset="0"/>
                <a:cs typeface="Arial" pitchFamily="34" charset="0"/>
              </a:rPr>
              <a:t>vvfauzer.ru</a:t>
            </a:r>
            <a:endParaRPr lang="ru-RU" sz="1400" dirty="0">
              <a:solidFill>
                <a:schemeClr val="tx2">
                  <a:shade val="30000"/>
                  <a:satMod val="1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224136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ru-RU" sz="3100" b="1" dirty="0" smtClean="0"/>
              <a:t/>
            </a:r>
            <a:br>
              <a:rPr lang="ru-RU" sz="3100" b="1" dirty="0" smtClean="0"/>
            </a:br>
            <a:r>
              <a:rPr lang="ru-RU" sz="3100" b="1" dirty="0" smtClean="0"/>
              <a:t/>
            </a:r>
            <a:br>
              <a:rPr lang="ru-RU" sz="3100" b="1" dirty="0" smtClean="0"/>
            </a:br>
            <a:r>
              <a:rPr lang="ru-RU" sz="3100" b="1" dirty="0" smtClean="0"/>
              <a:t/>
            </a:r>
            <a:br>
              <a:rPr lang="ru-RU" sz="3100" b="1" dirty="0" smtClean="0"/>
            </a:br>
            <a:r>
              <a:rPr lang="ru-RU" sz="2700" b="1" dirty="0" smtClean="0">
                <a:latin typeface="Arial" pitchFamily="34" charset="0"/>
                <a:cs typeface="Arial" pitchFamily="34" charset="0"/>
              </a:rPr>
              <a:t>КОНЦЕПЦИЯ ПЕРЕХОДА РОССИЙСКОЙ ФЕДЕРАЦИИ К УСТОЙЧИВОМУ РАЗВИТИЮ </a:t>
            </a:r>
            <a:br>
              <a:rPr lang="ru-RU" sz="2700" b="1" dirty="0" smtClean="0">
                <a:latin typeface="Arial" pitchFamily="34" charset="0"/>
                <a:cs typeface="Arial" pitchFamily="34" charset="0"/>
              </a:rPr>
            </a:br>
            <a:r>
              <a:rPr lang="ru-RU" sz="2200" b="1" dirty="0" smtClean="0">
                <a:latin typeface="Arial" pitchFamily="34" charset="0"/>
                <a:cs typeface="Arial" pitchFamily="34" charset="0"/>
              </a:rPr>
              <a:t>(Указ Президента РФ от 01.04.1996 г., № 440)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700808"/>
            <a:ext cx="8496944" cy="439248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В концепции предусматривается реализация комплекса мер, направленных на:</a:t>
            </a:r>
          </a:p>
          <a:p>
            <a:pPr marL="542925" indent="-180975" algn="just"/>
            <a:r>
              <a:rPr lang="ru-RU" sz="2800" dirty="0" smtClean="0">
                <a:latin typeface="Arial" pitchFamily="34" charset="0"/>
                <a:cs typeface="Arial" pitchFamily="34" charset="0"/>
              </a:rPr>
              <a:t> сохранение жизни и здоровья человека,</a:t>
            </a:r>
          </a:p>
          <a:p>
            <a:pPr marL="542925" indent="-180975" algn="just"/>
            <a:r>
              <a:rPr lang="ru-RU" sz="2800" dirty="0" smtClean="0">
                <a:latin typeface="Arial" pitchFamily="34" charset="0"/>
                <a:cs typeface="Arial" pitchFamily="34" charset="0"/>
              </a:rPr>
              <a:t> решение демографических проблем,</a:t>
            </a:r>
          </a:p>
          <a:p>
            <a:pPr marL="542925" indent="-180975" algn="just"/>
            <a:r>
              <a:rPr lang="ru-RU" sz="2800" dirty="0" smtClean="0">
                <a:latin typeface="Arial" pitchFamily="34" charset="0"/>
                <a:cs typeface="Arial" pitchFamily="34" charset="0"/>
              </a:rPr>
              <a:t> борьбу с преступностью, </a:t>
            </a:r>
          </a:p>
          <a:p>
            <a:pPr marL="542925" indent="-180975" algn="just"/>
            <a:r>
              <a:rPr lang="ru-RU" sz="2800" dirty="0" smtClean="0">
                <a:latin typeface="Arial" pitchFamily="34" charset="0"/>
                <a:cs typeface="Arial" pitchFamily="34" charset="0"/>
              </a:rPr>
              <a:t> искоренение бедности, </a:t>
            </a:r>
          </a:p>
          <a:p>
            <a:pPr marL="542925" indent="-180975" algn="just"/>
            <a:r>
              <a:rPr lang="ru-RU" sz="2800" dirty="0" smtClean="0">
                <a:latin typeface="Arial" pitchFamily="34" charset="0"/>
                <a:cs typeface="Arial" pitchFamily="34" charset="0"/>
              </a:rPr>
              <a:t> изменение структуры потребления и    уменьшение дифференциации в доходах населения.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784976" cy="1143000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КОНЦЕПЦИЯ ПЕРЕХОДА РОССИЙСКОЙ ФЕДЕРАЦИИ</a:t>
            </a:r>
            <a:br>
              <a:rPr lang="ru-RU" sz="2400" b="1" dirty="0" smtClean="0">
                <a:latin typeface="Arial" pitchFamily="34" charset="0"/>
                <a:cs typeface="Arial" pitchFamily="34" charset="0"/>
              </a:rPr>
            </a:b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 К УСТОЙЧИВОМУ РАЗВИТИЮ</a:t>
            </a:r>
            <a:br>
              <a:rPr lang="ru-RU" sz="2400" b="1" dirty="0" smtClean="0">
                <a:latin typeface="Arial" pitchFamily="34" charset="0"/>
                <a:cs typeface="Arial" pitchFamily="34" charset="0"/>
              </a:rPr>
            </a:b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 (Указ Президента РФ от 01.04.1996 г., № 440)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412776"/>
            <a:ext cx="8712968" cy="5112568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Основные показатели качества жизни:</a:t>
            </a:r>
          </a:p>
          <a:p>
            <a:pPr marL="542925" indent="-180975" algn="just"/>
            <a:r>
              <a:rPr lang="ru-RU" sz="2800" dirty="0" smtClean="0">
                <a:latin typeface="Arial" pitchFamily="34" charset="0"/>
                <a:cs typeface="Arial" pitchFamily="34" charset="0"/>
              </a:rPr>
              <a:t> ожидаемая продолжительность жизни человека (ожидаемая при рождении и фактическая),</a:t>
            </a:r>
          </a:p>
          <a:p>
            <a:pPr marL="542925" indent="-180975" algn="just"/>
            <a:r>
              <a:rPr lang="ru-RU" sz="2800" dirty="0" smtClean="0">
                <a:latin typeface="Arial" pitchFamily="34" charset="0"/>
                <a:cs typeface="Arial" pitchFamily="34" charset="0"/>
              </a:rPr>
              <a:t> состояние здоровья, </a:t>
            </a:r>
          </a:p>
          <a:p>
            <a:pPr marL="542925" indent="-180975" algn="just"/>
            <a:r>
              <a:rPr lang="ru-RU" sz="2800" dirty="0" smtClean="0">
                <a:latin typeface="Arial" pitchFamily="34" charset="0"/>
                <a:cs typeface="Arial" pitchFamily="34" charset="0"/>
              </a:rPr>
              <a:t>уровень занятости, </a:t>
            </a:r>
          </a:p>
          <a:p>
            <a:pPr marL="542925" indent="-180975" algn="just"/>
            <a:r>
              <a:rPr lang="ru-RU" sz="2800" dirty="0" smtClean="0">
                <a:latin typeface="Arial" pitchFamily="34" charset="0"/>
                <a:cs typeface="Arial" pitchFamily="34" charset="0"/>
              </a:rPr>
              <a:t>доход, </a:t>
            </a:r>
          </a:p>
          <a:p>
            <a:pPr marL="542925" indent="-180975" algn="just"/>
            <a:r>
              <a:rPr lang="ru-RU" sz="2800" dirty="0" smtClean="0">
                <a:latin typeface="Arial" pitchFamily="34" charset="0"/>
                <a:cs typeface="Arial" pitchFamily="34" charset="0"/>
              </a:rPr>
              <a:t>отклонение состояния окружающей среды от нормативов, </a:t>
            </a:r>
          </a:p>
          <a:p>
            <a:pPr marL="542925" indent="-180975" algn="just"/>
            <a:r>
              <a:rPr lang="ru-RU" sz="2800" dirty="0" smtClean="0">
                <a:latin typeface="Arial" pitchFamily="34" charset="0"/>
                <a:cs typeface="Arial" pitchFamily="34" charset="0"/>
              </a:rPr>
              <a:t>уровень знаний или образовательных навыков,</a:t>
            </a:r>
          </a:p>
          <a:p>
            <a:pPr marL="542925" indent="-180975" algn="just"/>
            <a:r>
              <a:rPr lang="ru-RU" sz="2800" dirty="0" smtClean="0">
                <a:latin typeface="Arial" pitchFamily="34" charset="0"/>
                <a:cs typeface="Arial" pitchFamily="34" charset="0"/>
              </a:rPr>
              <a:t>степень реализации прав человека.</a:t>
            </a:r>
          </a:p>
          <a:p>
            <a:pPr algn="just">
              <a:buNone/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ru-RU" dirty="0" smtClean="0"/>
              <a:t>Резолюция, принятая Генеральной Ассамблеей 25 сентября 2015 г.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600200"/>
            <a:ext cx="8568952" cy="5069160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spcBef>
                <a:spcPts val="0"/>
              </a:spcBef>
              <a:spcAft>
                <a:spcPts val="700"/>
              </a:spcAft>
              <a:buNone/>
            </a:pPr>
            <a:r>
              <a:rPr lang="ru-RU" b="1" dirty="0" smtClean="0"/>
              <a:t>Преобразование нашего мира: Повестка дня в области устойчивого развития на период до 2030 г.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dirty="0" smtClean="0"/>
              <a:t>- Семнадцать целей в области устойчивого развития и 169 задач, которые объявлены на ассамблее, свидетельствуют о масштабности и амбициозности этой новой всеобщей повестки дня. </a:t>
            </a:r>
          </a:p>
          <a:p>
            <a:pPr marL="0" indent="0" algn="just">
              <a:spcBef>
                <a:spcPts val="0"/>
              </a:spcBef>
              <a:buFontTx/>
              <a:buChar char="-"/>
            </a:pPr>
            <a:r>
              <a:rPr lang="ru-RU" dirty="0" smtClean="0"/>
              <a:t> Объявленные цели и задачи предусматривают реализацию прав человека для всех и обеспечение гендерного равенства и расширение прав и возможностей всех женщин и девочек. </a:t>
            </a:r>
          </a:p>
          <a:p>
            <a:pPr marL="0" indent="0" algn="just">
              <a:spcBef>
                <a:spcPts val="0"/>
              </a:spcBef>
              <a:buFontTx/>
              <a:buChar char="-"/>
            </a:pPr>
            <a:r>
              <a:rPr lang="ru-RU" dirty="0" smtClean="0"/>
              <a:t> Они носят комплексный и неделимый характер и обеспечивают сбалансированность всех трех компонентов устойчивого развития: </a:t>
            </a:r>
            <a:r>
              <a:rPr lang="ru-RU" b="1" i="1" dirty="0" smtClean="0"/>
              <a:t>экономического,  социального и экологического</a:t>
            </a:r>
            <a:r>
              <a:rPr lang="ru-RU" dirty="0" smtClean="0"/>
              <a:t>. </a:t>
            </a: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>
            <a:normAutofit fontScale="90000"/>
          </a:bodyPr>
          <a:lstStyle/>
          <a:p>
            <a:r>
              <a:rPr lang="ru-RU" dirty="0" smtClean="0"/>
              <a:t>Определение устойчивости демографических процессов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ru-RU" dirty="0" smtClean="0"/>
              <a:t>Под устойчивостью демографических процессов понимается способность социально-экономической системы обеспечивать постоянное воспроизводство населения, не допуская отрицательных тенденций в естественном воспроизводстве населения в течение длительных периодов времени.</a:t>
            </a: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648072"/>
          </a:xfrm>
          <a:gradFill flip="none" rotWithShape="1">
            <a:gsLst>
              <a:gs pos="0">
                <a:srgbClr val="66CCFF">
                  <a:tint val="66000"/>
                  <a:satMod val="160000"/>
                </a:srgbClr>
              </a:gs>
              <a:gs pos="50000">
                <a:srgbClr val="66CCFF">
                  <a:tint val="44500"/>
                  <a:satMod val="160000"/>
                </a:srgbClr>
              </a:gs>
              <a:gs pos="100000">
                <a:srgbClr val="66CCFF">
                  <a:tint val="23500"/>
                  <a:satMod val="160000"/>
                </a:srgbClr>
              </a:gs>
            </a:gsLst>
            <a:lin ang="2700000" scaled="1"/>
            <a:tileRect/>
          </a:gradFill>
        </p:spPr>
        <p:txBody>
          <a:bodyPr>
            <a:normAutofit fontScale="90000"/>
          </a:bodyPr>
          <a:lstStyle/>
          <a:p>
            <a:r>
              <a:rPr lang="ru-RU" sz="2800" b="1" dirty="0" smtClean="0">
                <a:latin typeface="Arial" pitchFamily="34" charset="0"/>
                <a:cs typeface="Arial" pitchFamily="34" charset="0"/>
              </a:rPr>
              <a:t>Для оценки УР нужны индикаторы и показатели</a:t>
            </a:r>
            <a:endParaRPr lang="ru-RU" sz="20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764704"/>
            <a:ext cx="8712968" cy="5976664"/>
          </a:xfrm>
        </p:spPr>
        <p:txBody>
          <a:bodyPr>
            <a:noAutofit/>
          </a:bodyPr>
          <a:lstStyle/>
          <a:p>
            <a:pPr algn="just"/>
            <a:r>
              <a:rPr lang="ru-RU" sz="2800" dirty="0" smtClean="0"/>
              <a:t>Одна из самых полных по охвату систем индикаторов устойчивого развития разработана Комиссией ООН по устойчивому развитию (КУР).</a:t>
            </a:r>
          </a:p>
          <a:p>
            <a:pPr algn="just"/>
            <a:r>
              <a:rPr lang="ru-RU" sz="2800" dirty="0" smtClean="0"/>
              <a:t>Первый вариант набора индикаторов был создан в 1996 г.</a:t>
            </a:r>
          </a:p>
          <a:p>
            <a:pPr algn="just"/>
            <a:r>
              <a:rPr lang="ru-RU" sz="2800" dirty="0" smtClean="0"/>
              <a:t>В 2001 г. появился очередной вариант набора индикаторов, а окончательный вариант выпущен в 2007 г. Он включил 96 индикаторов, в том числе 50 ключевых.</a:t>
            </a:r>
          </a:p>
          <a:p>
            <a:pPr algn="just"/>
            <a:r>
              <a:rPr lang="ru-RU" sz="2800" b="1" i="1" dirty="0" smtClean="0"/>
              <a:t>«Индикаторы устойчивого развития: руководство и методологии», 2007, Нью-Йорк  (</a:t>
            </a:r>
            <a:r>
              <a:rPr lang="en-US" sz="2800" b="1" i="1" dirty="0" smtClean="0"/>
              <a:t>Indicators of Sustainable Development</a:t>
            </a:r>
            <a:r>
              <a:rPr lang="ru-RU" sz="2800" b="1" i="1" dirty="0" smtClean="0"/>
              <a:t>: </a:t>
            </a:r>
            <a:r>
              <a:rPr lang="en-US" sz="2800" b="1" i="1" dirty="0" smtClean="0"/>
              <a:t>Guidelines and Methodologies</a:t>
            </a:r>
            <a:r>
              <a:rPr lang="ru-RU" sz="2800" b="1" i="1" dirty="0" smtClean="0"/>
              <a:t>).</a:t>
            </a:r>
            <a:endParaRPr lang="ru-RU" sz="2800" dirty="0" smtClean="0"/>
          </a:p>
          <a:p>
            <a:pPr marL="0" indent="0">
              <a:lnSpc>
                <a:spcPct val="120000"/>
              </a:lnSpc>
              <a:buNone/>
              <a:tabLst>
                <a:tab pos="361950" algn="l"/>
              </a:tabLst>
            </a:pPr>
            <a:endParaRPr lang="ru-RU" sz="28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7504" y="908720"/>
            <a:ext cx="8856984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>
              <a:spcAft>
                <a:spcPts val="0"/>
              </a:spcAft>
            </a:pPr>
            <a:r>
              <a:rPr lang="ru-RU" sz="2200" b="1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ru-RU" sz="22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en-US" sz="22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ru-RU" sz="22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Соответствие целям устойчивого развития.</a:t>
            </a:r>
            <a:r>
              <a:rPr lang="ru-RU" sz="2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Каждая группа индикаторов должна отражать все наиболее существенные аспекты той или иной сферы социальной жизни, связанной с устойчивым развитием. </a:t>
            </a:r>
            <a:endParaRPr lang="ru-RU" sz="22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spcAft>
                <a:spcPts val="0"/>
              </a:spcAft>
            </a:pPr>
            <a:r>
              <a:rPr lang="ru-RU" sz="2200" b="1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ru-RU" sz="22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en-US" sz="22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ru-RU" sz="2200" b="1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Неизбыточность</a:t>
            </a:r>
            <a:r>
              <a:rPr lang="ru-RU" sz="22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ru-RU" sz="2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Индикаторы </a:t>
            </a:r>
            <a:r>
              <a:rPr lang="ru-RU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 должны дублировать смысловую нагрузку друг друга, характеризовать одни и те же аспекты устойчивого развития общества</a:t>
            </a:r>
            <a:r>
              <a:rPr lang="ru-RU" sz="2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indent="449580" algn="just">
              <a:spcAft>
                <a:spcPts val="0"/>
              </a:spcAft>
            </a:pPr>
            <a:r>
              <a:rPr lang="ru-RU" sz="2200" b="1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ru-RU" sz="22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en-US" sz="22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ru-RU" sz="22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Доступность данных.</a:t>
            </a:r>
            <a:r>
              <a:rPr lang="ru-RU" sz="2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Достоверные значения всех статистических показателей или результатов социологических исследований, необходимых для определения значений индикаторов, должны быть доступны. </a:t>
            </a:r>
            <a:r>
              <a:rPr lang="ru-RU" sz="2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Необходимы </a:t>
            </a:r>
            <a:r>
              <a:rPr lang="ru-RU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значения </a:t>
            </a:r>
            <a:r>
              <a:rPr lang="ru-RU" sz="2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 несколько лет </a:t>
            </a:r>
            <a:r>
              <a:rPr lang="ru-RU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для оценки тенденций различных аспектов устойчивого развития общества. </a:t>
            </a:r>
            <a:endParaRPr lang="ru-RU" sz="22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/>
            <a:r>
              <a:rPr lang="ru-RU" sz="2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 Учет международного и российского опыта.</a:t>
            </a: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обеспечения сопоставимости с результатами международных исследований необходимо применять те индикаторы, которые уже успешно используются крупными международными организациями, исследующими устойчивое развитие: ООН,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Всемирный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банк и другие. </a:t>
            </a:r>
            <a:endParaRPr lang="ru-RU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9512" y="260648"/>
            <a:ext cx="8568952" cy="461665"/>
          </a:xfrm>
          <a:prstGeom prst="rect">
            <a:avLst/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lin ang="2700000" scaled="1"/>
            <a:tileRect/>
          </a:gradFill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Критерии для выбора индикаторов устойчивого развития</a:t>
            </a:r>
            <a:endParaRPr lang="ru-RU" sz="24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7444119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179512" y="116632"/>
            <a:ext cx="8856984" cy="1008112"/>
          </a:xfrm>
          <a:prstGeom prst="rect">
            <a:avLst/>
          </a:prstGeom>
          <a:gradFill flip="none" rotWithShape="1">
            <a:gsLst>
              <a:gs pos="0">
                <a:srgbClr val="66CCFF">
                  <a:tint val="66000"/>
                  <a:satMod val="160000"/>
                </a:srgbClr>
              </a:gs>
              <a:gs pos="50000">
                <a:srgbClr val="66CCFF">
                  <a:tint val="44500"/>
                  <a:satMod val="160000"/>
                </a:srgbClr>
              </a:gs>
              <a:gs pos="100000">
                <a:srgbClr val="66CCFF">
                  <a:tint val="23500"/>
                  <a:satMod val="160000"/>
                </a:srgbClr>
              </a:gs>
            </a:gsLst>
            <a:lin ang="2700000" scaled="1"/>
            <a:tileRect/>
          </a:gradFill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Демографические</a:t>
            </a:r>
            <a:r>
              <a:rPr kumimoji="0" lang="ru-RU" sz="22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показатели для оценки</a:t>
            </a:r>
            <a:r>
              <a:rPr kumimoji="0" lang="ru-RU" sz="2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уровня социальной устойчивости (Институт экономических проблем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им. Г.П. Лузина Кольского НЦ РАН) </a:t>
            </a:r>
            <a:endParaRPr kumimoji="0" lang="ru-RU" sz="2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51520" y="1196752"/>
            <a:ext cx="8712968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atin typeface="Arial" pitchFamily="34" charset="0"/>
                <a:cs typeface="Arial" pitchFamily="34" charset="0"/>
              </a:rPr>
              <a:t>Блок «Демографическое развитие»</a:t>
            </a:r>
            <a:endParaRPr lang="ru-RU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51520" y="3789040"/>
            <a:ext cx="8712968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atin typeface="Arial" pitchFamily="34" charset="0"/>
                <a:cs typeface="Arial" pitchFamily="34" charset="0"/>
              </a:rPr>
              <a:t>Блок «Уровень здоровья и образования населения»</a:t>
            </a:r>
            <a:endParaRPr lang="ru-RU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51520" y="1628800"/>
            <a:ext cx="8712968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/>
            <a:r>
              <a:rPr lang="ru-RU" sz="2200" b="1" dirty="0" smtClean="0">
                <a:latin typeface="Arial" pitchFamily="34" charset="0"/>
                <a:cs typeface="Arial" pitchFamily="34" charset="0"/>
              </a:rPr>
              <a:t>1. Естественное воспроизводство населения</a:t>
            </a:r>
          </a:p>
          <a:p>
            <a:pPr marL="342900" indent="-76200" algn="just"/>
            <a:r>
              <a:rPr lang="ru-RU" sz="22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1.1.</a:t>
            </a:r>
            <a:r>
              <a:rPr lang="ru-RU" sz="2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Ожидаемая продолжительность жизни при рождении </a:t>
            </a:r>
          </a:p>
          <a:p>
            <a:pPr marL="342900" indent="-76200" algn="just"/>
            <a:r>
              <a:rPr lang="ru-RU" sz="2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     (оба пола), лет</a:t>
            </a:r>
          </a:p>
          <a:p>
            <a:pPr marL="342900" indent="-76200" algn="just"/>
            <a:r>
              <a:rPr lang="ru-RU" sz="22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1.2.</a:t>
            </a:r>
            <a:r>
              <a:rPr lang="ru-RU" sz="2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Суммарный коэффициент рождаемости</a:t>
            </a:r>
          </a:p>
          <a:p>
            <a:pPr marL="361950" indent="-361950"/>
            <a:r>
              <a:rPr lang="ru-RU" sz="2200" b="1" dirty="0" smtClean="0">
                <a:latin typeface="Arial" pitchFamily="34" charset="0"/>
                <a:cs typeface="Arial" pitchFamily="34" charset="0"/>
              </a:rPr>
              <a:t>2. Миграционные процессы</a:t>
            </a:r>
          </a:p>
          <a:p>
            <a:pPr marL="361950" indent="-95250"/>
            <a:r>
              <a:rPr lang="ru-RU" sz="22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2.1. </a:t>
            </a:r>
            <a:r>
              <a:rPr lang="ru-RU" sz="2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Условный коэффициент внешней миграции</a:t>
            </a:r>
            <a:endParaRPr lang="ru-RU" sz="2200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51520" y="4581128"/>
            <a:ext cx="8712968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/>
            <a:r>
              <a:rPr lang="ru-RU" sz="2200" b="1" dirty="0" smtClean="0">
                <a:latin typeface="Arial" pitchFamily="34" charset="0"/>
                <a:cs typeface="Arial" pitchFamily="34" charset="0"/>
              </a:rPr>
              <a:t>1. Уровень здоровья населения</a:t>
            </a:r>
          </a:p>
          <a:p>
            <a:pPr marL="342900" indent="-76200" algn="just"/>
            <a:r>
              <a:rPr lang="ru-RU" sz="22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1.1.</a:t>
            </a:r>
            <a:r>
              <a:rPr lang="ru-RU" sz="2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20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Заболеваемость населения, </a:t>
            </a:r>
            <a:r>
              <a:rPr lang="ru-RU" sz="2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на 1 000 человек населения</a:t>
            </a:r>
          </a:p>
          <a:p>
            <a:pPr marL="342900" indent="-76200" algn="just"/>
            <a:r>
              <a:rPr lang="ru-RU" sz="22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1.2.</a:t>
            </a:r>
            <a:r>
              <a:rPr lang="ru-RU" sz="2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Смертность населения в трудоспособном возрасте </a:t>
            </a:r>
          </a:p>
          <a:p>
            <a:pPr marL="342900" indent="-76200" algn="just"/>
            <a:r>
              <a:rPr lang="ru-RU" sz="2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(на 100 000 человек трудоспособного возраста), без учета смертности от внешних причин</a:t>
            </a:r>
          </a:p>
          <a:p>
            <a:pPr marL="342900" indent="-76200" algn="just"/>
            <a:r>
              <a:rPr lang="ru-RU" sz="22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1.3.</a:t>
            </a:r>
            <a:r>
              <a:rPr lang="ru-RU" sz="2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Младенческая смертность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648072"/>
          </a:xfrm>
          <a:gradFill flip="none" rotWithShape="1">
            <a:gsLst>
              <a:gs pos="0">
                <a:srgbClr val="66CCFF">
                  <a:tint val="66000"/>
                  <a:satMod val="160000"/>
                </a:srgbClr>
              </a:gs>
              <a:gs pos="50000">
                <a:srgbClr val="66CCFF">
                  <a:tint val="44500"/>
                  <a:satMod val="160000"/>
                </a:srgbClr>
              </a:gs>
              <a:gs pos="100000">
                <a:srgbClr val="66CCFF">
                  <a:tint val="23500"/>
                  <a:satMod val="160000"/>
                </a:srgbClr>
              </a:gs>
            </a:gsLst>
            <a:lin ang="2700000" scaled="1"/>
            <a:tileRect/>
          </a:gradFill>
        </p:spPr>
        <p:txBody>
          <a:bodyPr>
            <a:normAutofit fontScale="90000"/>
          </a:bodyPr>
          <a:lstStyle/>
          <a:p>
            <a:r>
              <a:rPr lang="ru-RU" sz="2800" b="1" dirty="0" smtClean="0">
                <a:latin typeface="Arial" pitchFamily="34" charset="0"/>
                <a:cs typeface="Arial" pitchFamily="34" charset="0"/>
              </a:rPr>
              <a:t>Демографические показатели для оценки УР</a:t>
            </a:r>
            <a:br>
              <a:rPr lang="ru-RU" sz="2800" b="1" dirty="0" smtClean="0">
                <a:latin typeface="Arial" pitchFamily="34" charset="0"/>
                <a:cs typeface="Arial" pitchFamily="34" charset="0"/>
              </a:rPr>
            </a:br>
            <a:endParaRPr lang="ru-RU" sz="20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7016" y="692696"/>
            <a:ext cx="8856984" cy="5976664"/>
          </a:xfrm>
        </p:spPr>
        <p:txBody>
          <a:bodyPr>
            <a:noAutofit/>
          </a:bodyPr>
          <a:lstStyle/>
          <a:p>
            <a:pPr marL="0" indent="0">
              <a:buNone/>
              <a:tabLst>
                <a:tab pos="361950" algn="l"/>
              </a:tabLst>
            </a:pPr>
            <a:r>
              <a:rPr lang="ru-RU" sz="1800" b="1" dirty="0" smtClean="0">
                <a:latin typeface="Arial" pitchFamily="34" charset="0"/>
                <a:cs typeface="Arial" pitchFamily="34" charset="0"/>
              </a:rPr>
              <a:t>1) 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динамика численности населения – 1990-2017 гг.</a:t>
            </a:r>
          </a:p>
          <a:p>
            <a:pPr marL="0" indent="0">
              <a:buNone/>
              <a:tabLst>
                <a:tab pos="361950" algn="l"/>
              </a:tabLst>
            </a:pPr>
            <a:r>
              <a:rPr lang="ru-RU" sz="1800" b="1" dirty="0" smtClean="0">
                <a:latin typeface="Arial" pitchFamily="34" charset="0"/>
                <a:cs typeface="Arial" pitchFamily="34" charset="0"/>
              </a:rPr>
              <a:t>2) 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общий коэффициент рождаемости – 2016 г. </a:t>
            </a:r>
          </a:p>
          <a:p>
            <a:pPr marL="0" indent="0">
              <a:buNone/>
              <a:tabLst>
                <a:tab pos="361950" algn="l"/>
              </a:tabLst>
            </a:pPr>
            <a:r>
              <a:rPr lang="ru-RU" sz="1800" b="1" dirty="0" smtClean="0">
                <a:latin typeface="Arial" pitchFamily="34" charset="0"/>
                <a:cs typeface="Arial" pitchFamily="34" charset="0"/>
              </a:rPr>
              <a:t>3) 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общий коэффициент смертности – 2016 г. </a:t>
            </a:r>
          </a:p>
          <a:p>
            <a:pPr marL="0" indent="0">
              <a:buNone/>
              <a:tabLst>
                <a:tab pos="361950" algn="l"/>
              </a:tabLst>
            </a:pPr>
            <a:r>
              <a:rPr lang="ru-RU" sz="1800" b="1" dirty="0" smtClean="0">
                <a:latin typeface="Arial" pitchFamily="34" charset="0"/>
                <a:cs typeface="Arial" pitchFamily="34" charset="0"/>
              </a:rPr>
              <a:t>4) 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общий коэффициент естественного прироста – 2016 г. </a:t>
            </a:r>
          </a:p>
          <a:p>
            <a:pPr marL="0" indent="0">
              <a:buNone/>
              <a:tabLst>
                <a:tab pos="361950" algn="l"/>
              </a:tabLst>
            </a:pPr>
            <a:r>
              <a:rPr lang="ru-RU" sz="1800" b="1" dirty="0" smtClean="0">
                <a:latin typeface="Arial" pitchFamily="34" charset="0"/>
                <a:cs typeface="Arial" pitchFamily="34" charset="0"/>
              </a:rPr>
              <a:t>5) 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суммарный коэффициент рождаемости – 2016 г. </a:t>
            </a:r>
          </a:p>
          <a:p>
            <a:pPr marL="0" indent="0">
              <a:buNone/>
              <a:tabLst>
                <a:tab pos="361950" algn="l"/>
              </a:tabLst>
            </a:pPr>
            <a:r>
              <a:rPr lang="ru-RU" sz="1800" b="1" dirty="0" smtClean="0">
                <a:latin typeface="Arial" pitchFamily="34" charset="0"/>
                <a:cs typeface="Arial" pitchFamily="34" charset="0"/>
              </a:rPr>
              <a:t>6) 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ожидаемая продолжительность жизни – 2016 г. </a:t>
            </a:r>
          </a:p>
          <a:p>
            <a:pPr marL="0" indent="0">
              <a:buNone/>
              <a:tabLst>
                <a:tab pos="361950" algn="l"/>
              </a:tabLst>
            </a:pPr>
            <a:r>
              <a:rPr lang="ru-RU" sz="1800" b="1" dirty="0" smtClean="0">
                <a:latin typeface="Arial" pitchFamily="34" charset="0"/>
                <a:cs typeface="Arial" pitchFamily="34" charset="0"/>
              </a:rPr>
              <a:t>7) 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заболеваемость населения (зарегистрировано заболеваний у пациентов с    диагнозом, установленным впервые в жизни) – 2014 г. </a:t>
            </a:r>
          </a:p>
          <a:p>
            <a:pPr marL="0" indent="0" algn="just">
              <a:buNone/>
              <a:tabLst>
                <a:tab pos="361950" algn="l"/>
              </a:tabLst>
            </a:pPr>
            <a:r>
              <a:rPr lang="ru-RU" sz="1800" b="1" dirty="0" smtClean="0">
                <a:latin typeface="Arial" pitchFamily="34" charset="0"/>
                <a:cs typeface="Arial" pitchFamily="34" charset="0"/>
              </a:rPr>
              <a:t>8) 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численность лиц в возрасте 18 лет и старше, впервые признанных инвалидами, в расчете на 10 тыс. человек – 2014 г. </a:t>
            </a:r>
          </a:p>
          <a:p>
            <a:pPr marL="0" indent="0">
              <a:buNone/>
              <a:tabLst>
                <a:tab pos="361950" algn="l"/>
              </a:tabLst>
            </a:pPr>
            <a:r>
              <a:rPr lang="ru-RU" sz="1800" b="1" dirty="0" smtClean="0">
                <a:latin typeface="Arial" pitchFamily="34" charset="0"/>
                <a:cs typeface="Arial" pitchFamily="34" charset="0"/>
              </a:rPr>
              <a:t>9) 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доля населения старше трудоспособного возраста – 2016 г. </a:t>
            </a:r>
          </a:p>
          <a:p>
            <a:pPr marL="0" indent="0">
              <a:buNone/>
              <a:tabLst>
                <a:tab pos="361950" algn="l"/>
              </a:tabLst>
            </a:pPr>
            <a:r>
              <a:rPr lang="ru-RU" sz="1800" b="1" dirty="0" smtClean="0">
                <a:latin typeface="Arial" pitchFamily="34" charset="0"/>
                <a:cs typeface="Arial" pitchFamily="34" charset="0"/>
              </a:rPr>
              <a:t>10) 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коэффициент демографической нагрузки лицами старше трудоспособного возраста – 2016 г. </a:t>
            </a:r>
          </a:p>
          <a:p>
            <a:pPr marL="0" indent="0">
              <a:buNone/>
              <a:tabLst>
                <a:tab pos="361950" algn="l"/>
              </a:tabLst>
            </a:pPr>
            <a:r>
              <a:rPr lang="ru-RU" sz="1800" b="1" dirty="0" smtClean="0">
                <a:latin typeface="Arial" pitchFamily="34" charset="0"/>
                <a:cs typeface="Arial" pitchFamily="34" charset="0"/>
              </a:rPr>
              <a:t>11) 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население в возрасте 16 лет и более, состоящие в незарегистрированном браке (сожительство) – 2010 г. </a:t>
            </a:r>
          </a:p>
          <a:p>
            <a:pPr marL="0" indent="0">
              <a:buNone/>
              <a:tabLst>
                <a:tab pos="361950" algn="l"/>
              </a:tabLst>
            </a:pPr>
            <a:r>
              <a:rPr lang="ru-RU" sz="1800" b="1" dirty="0" smtClean="0">
                <a:latin typeface="Arial" pitchFamily="34" charset="0"/>
                <a:cs typeface="Arial" pitchFamily="34" charset="0"/>
              </a:rPr>
              <a:t>12) 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коэффициент миграционного прироста – 2016 г. </a:t>
            </a:r>
          </a:p>
          <a:p>
            <a:pPr marL="0" lvl="0" indent="0" algn="just">
              <a:buNone/>
            </a:pPr>
            <a:r>
              <a:rPr lang="ru-RU" sz="1400" b="1" i="1" dirty="0" smtClean="0">
                <a:latin typeface="+mj-lt"/>
              </a:rPr>
              <a:t>Источник: Фаузер В.В., Лыткина Т.С., Фаузер Г.Н. Демографические аспекты устойчивого развития северных территорий // Новые подходы и методы управления устойчивым социально-экономическим развитием регионов: Материалы Всероссийской научно-практической конференции 24-25 октября 2017 г., ИПРЭ РАН. – СПб.: ГУАП, 2017. – С. 229-234.</a:t>
            </a:r>
          </a:p>
          <a:p>
            <a:pPr algn="just">
              <a:buNone/>
            </a:pPr>
            <a:endParaRPr lang="ru-RU" sz="18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79512" y="1052736"/>
          <a:ext cx="8784976" cy="5059680"/>
        </p:xfrm>
        <a:graphic>
          <a:graphicData uri="http://schemas.openxmlformats.org/drawingml/2006/table">
            <a:tbl>
              <a:tblPr/>
              <a:tblGrid>
                <a:gridCol w="234656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6496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36496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35678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411037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417521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346685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360040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432048">
                  <a:extLst>
                    <a:ext uri="{9D8B030D-6E8A-4147-A177-3AD203B41FA5}">
                      <a16:colId xmlns="" xmlns:a16="http://schemas.microsoft.com/office/drawing/2014/main" val="20008"/>
                    </a:ext>
                  </a:extLst>
                </a:gridCol>
                <a:gridCol w="432048">
                  <a:extLst>
                    <a:ext uri="{9D8B030D-6E8A-4147-A177-3AD203B41FA5}">
                      <a16:colId xmlns="" xmlns:a16="http://schemas.microsoft.com/office/drawing/2014/main" val="20009"/>
                    </a:ext>
                  </a:extLst>
                </a:gridCol>
                <a:gridCol w="432048">
                  <a:extLst>
                    <a:ext uri="{9D8B030D-6E8A-4147-A177-3AD203B41FA5}">
                      <a16:colId xmlns="" xmlns:a16="http://schemas.microsoft.com/office/drawing/2014/main" val="20010"/>
                    </a:ext>
                  </a:extLst>
                </a:gridCol>
                <a:gridCol w="432048">
                  <a:extLst>
                    <a:ext uri="{9D8B030D-6E8A-4147-A177-3AD203B41FA5}">
                      <a16:colId xmlns="" xmlns:a16="http://schemas.microsoft.com/office/drawing/2014/main" val="20011"/>
                    </a:ext>
                  </a:extLst>
                </a:gridCol>
                <a:gridCol w="432048">
                  <a:extLst>
                    <a:ext uri="{9D8B030D-6E8A-4147-A177-3AD203B41FA5}">
                      <a16:colId xmlns="" xmlns:a16="http://schemas.microsoft.com/office/drawing/2014/main" val="20012"/>
                    </a:ext>
                  </a:extLst>
                </a:gridCol>
                <a:gridCol w="1656184">
                  <a:extLst>
                    <a:ext uri="{9D8B030D-6E8A-4147-A177-3AD203B41FA5}">
                      <a16:colId xmlns="" xmlns:a16="http://schemas.microsoft.com/office/drawing/2014/main" val="20013"/>
                    </a:ext>
                  </a:extLst>
                </a:gridCol>
              </a:tblGrid>
              <a:tr h="71069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Регион</a:t>
                      </a:r>
                      <a:endParaRPr lang="ru-RU" sz="16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  <a:endParaRPr lang="ru-RU" sz="16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  <a:endParaRPr lang="ru-RU" sz="16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</a:t>
                      </a:r>
                      <a:endParaRPr lang="ru-RU" sz="16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5</a:t>
                      </a:r>
                      <a:endParaRPr lang="ru-RU" sz="16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7</a:t>
                      </a:r>
                      <a:endParaRPr lang="ru-RU" sz="16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8</a:t>
                      </a:r>
                      <a:endParaRPr lang="ru-RU" sz="16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9</a:t>
                      </a:r>
                      <a:endParaRPr lang="ru-RU" sz="16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10</a:t>
                      </a:r>
                      <a:endParaRPr lang="ru-RU" sz="16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11</a:t>
                      </a:r>
                      <a:endParaRPr lang="ru-RU" sz="16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12</a:t>
                      </a:r>
                      <a:endParaRPr lang="ru-RU" sz="16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Сумма</a:t>
                      </a:r>
                    </a:p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положительных оценок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9612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Республика Карелия</a:t>
                      </a:r>
                      <a:endParaRPr lang="ru-RU" sz="16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=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6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6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6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6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6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6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9612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Архангельская область</a:t>
                      </a:r>
                      <a:endParaRPr lang="ru-RU" sz="16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6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6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+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6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6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6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9612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Мурманская область</a:t>
                      </a:r>
                      <a:endParaRPr lang="ru-RU" sz="16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6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6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+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6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+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+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+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6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6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9612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Магаданская область</a:t>
                      </a:r>
                      <a:endParaRPr lang="ru-RU" sz="16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6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6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+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6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6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6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+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+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+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+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6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5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29612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Камчатский край</a:t>
                      </a:r>
                      <a:endParaRPr lang="ru-RU" sz="16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6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=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+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+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+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6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6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+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+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+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6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9612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Ненецкий АО</a:t>
                      </a:r>
                      <a:endParaRPr lang="ru-RU" sz="16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+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+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+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+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+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+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6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9612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Республика Саха (Якутия)</a:t>
                      </a:r>
                      <a:endParaRPr lang="ru-RU" sz="16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+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+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+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+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+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+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6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29612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Республика Коми</a:t>
                      </a:r>
                      <a:endParaRPr lang="ru-RU" sz="16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+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+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+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+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+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+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+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7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29612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Сахалинская область</a:t>
                      </a:r>
                      <a:endParaRPr lang="ru-RU" sz="16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6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+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6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+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+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6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+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+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+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+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7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29612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Чукотский АО</a:t>
                      </a:r>
                      <a:endParaRPr lang="ru-RU" sz="16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+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+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+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+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+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+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+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7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29612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Республика Тыва</a:t>
                      </a:r>
                      <a:endParaRPr lang="ru-RU" sz="16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+</a:t>
                      </a:r>
                      <a:endParaRPr lang="ru-RU" sz="16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+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+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+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+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6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+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+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+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6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8</a:t>
                      </a:r>
                      <a:endParaRPr lang="ru-RU" sz="20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  <a:tr h="29612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Ямало-Ненецкий  АО </a:t>
                      </a:r>
                      <a:endParaRPr lang="ru-RU" sz="16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+</a:t>
                      </a:r>
                      <a:endParaRPr lang="ru-RU" sz="16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+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+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+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+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+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+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+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+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9</a:t>
                      </a:r>
                      <a:endParaRPr lang="ru-RU" sz="20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5"/>
                  </a:ext>
                </a:extLst>
              </a:tr>
              <a:tr h="29612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Ханты-Мансийский </a:t>
                      </a:r>
                      <a:r>
                        <a:rPr lang="ru-RU" sz="1600" dirty="0" err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АО-Югра</a:t>
                      </a:r>
                      <a:endParaRPr lang="ru-RU" sz="16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+</a:t>
                      </a:r>
                      <a:endParaRPr lang="ru-RU" sz="16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+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+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+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+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+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+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+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+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+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10</a:t>
                      </a:r>
                      <a:endParaRPr lang="ru-RU" sz="20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6"/>
                  </a:ext>
                </a:extLst>
              </a:tr>
            </a:tbl>
          </a:graphicData>
        </a:graphic>
      </p:graphicFrame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179512" y="137247"/>
            <a:ext cx="8784976" cy="738664"/>
          </a:xfrm>
          <a:prstGeom prst="rect">
            <a:avLst/>
          </a:prstGeom>
          <a:gradFill flip="none" rotWithShape="1">
            <a:gsLst>
              <a:gs pos="0">
                <a:srgbClr val="66CCFF">
                  <a:tint val="66000"/>
                  <a:satMod val="160000"/>
                </a:srgbClr>
              </a:gs>
              <a:gs pos="50000">
                <a:srgbClr val="66CCFF">
                  <a:tint val="44500"/>
                  <a:satMod val="160000"/>
                </a:srgbClr>
              </a:gs>
              <a:gs pos="100000">
                <a:srgbClr val="66CCFF">
                  <a:tint val="23500"/>
                  <a:satMod val="160000"/>
                </a:srgbClr>
              </a:gs>
            </a:gsLst>
            <a:lin ang="2700000" scaled="1"/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1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Calibri" pitchFamily="34" charset="0"/>
              </a:rPr>
              <a:t>Сравнение демографических показателей северных регионов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1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Calibri" pitchFamily="34" charset="0"/>
              </a:rPr>
              <a:t>с показателями по Российской Федерации</a:t>
            </a:r>
            <a:endParaRPr kumimoji="0" lang="ru-RU" sz="21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79512" y="6237313"/>
            <a:ext cx="543712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solidFill>
                  <a:srgbClr val="C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+ показатель лучше по сравнению с РФ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856984" cy="720080"/>
          </a:xfrm>
          <a:gradFill flip="none" rotWithShape="1">
            <a:gsLst>
              <a:gs pos="0">
                <a:srgbClr val="66CCFF">
                  <a:tint val="66000"/>
                  <a:satMod val="160000"/>
                </a:srgbClr>
              </a:gs>
              <a:gs pos="50000">
                <a:srgbClr val="66CCFF">
                  <a:tint val="44500"/>
                  <a:satMod val="160000"/>
                </a:srgbClr>
              </a:gs>
              <a:gs pos="100000">
                <a:srgbClr val="66CCFF">
                  <a:tint val="23500"/>
                  <a:satMod val="160000"/>
                </a:srgbClr>
              </a:gs>
            </a:gsLst>
            <a:lin ang="2700000" scaled="1"/>
            <a:tileRect/>
          </a:gradFill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Ранжирование северных регионов по степени УР по демографическим показателям</a:t>
            </a:r>
            <a:endParaRPr lang="ru-RU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979712" y="908720"/>
            <a:ext cx="5616624" cy="432048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ru-RU" sz="3000" dirty="0" smtClean="0">
                <a:latin typeface="Arial" pitchFamily="34" charset="0"/>
                <a:cs typeface="Arial" pitchFamily="34" charset="0"/>
              </a:rPr>
              <a:t>Количество положительных оценок:</a:t>
            </a:r>
          </a:p>
          <a:p>
            <a:pPr algn="ctr"/>
            <a:endParaRPr lang="ru-RU" u="sng" dirty="0" smtClean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676352460"/>
              </p:ext>
            </p:extLst>
          </p:nvPr>
        </p:nvGraphicFramePr>
        <p:xfrm>
          <a:off x="179512" y="1340768"/>
          <a:ext cx="8712968" cy="5486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3630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97666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777686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1 – 3</a:t>
                      </a:r>
                    </a:p>
                    <a:p>
                      <a:pPr algn="ctr"/>
                      <a:r>
                        <a:rPr lang="ru-RU" sz="240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критическая</a:t>
                      </a:r>
                      <a:endParaRPr lang="ru-RU" sz="2400" b="1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Республика Карелия</a:t>
                      </a:r>
                    </a:p>
                    <a:p>
                      <a:pPr lvl="0"/>
                      <a:r>
                        <a:rPr lang="ru-RU" sz="240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Архангельская область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814602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4 – 6</a:t>
                      </a:r>
                    </a:p>
                    <a:p>
                      <a:pPr algn="ctr"/>
                      <a:r>
                        <a:rPr lang="ru-RU" sz="2400" b="1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низкая</a:t>
                      </a:r>
                      <a:endParaRPr lang="ru-RU" sz="2400" b="1" dirty="0">
                        <a:solidFill>
                          <a:srgbClr val="C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Мурманская область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Магаданская область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Камчатский край</a:t>
                      </a:r>
                    </a:p>
                    <a:p>
                      <a:pPr lvl="0"/>
                      <a:r>
                        <a:rPr lang="ru-RU" sz="2400" b="1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Ненецкий АО</a:t>
                      </a:r>
                    </a:p>
                    <a:p>
                      <a:pPr lvl="0"/>
                      <a:r>
                        <a:rPr lang="ru-RU" sz="2400" b="1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Республика Саха (Якутия)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814602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7 – 9</a:t>
                      </a:r>
                    </a:p>
                    <a:p>
                      <a:pPr algn="ctr"/>
                      <a:r>
                        <a:rPr lang="ru-RU" sz="2400" b="1" dirty="0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средняя</a:t>
                      </a:r>
                      <a:endParaRPr lang="ru-RU" sz="2400" b="1" dirty="0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Республика Коми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Сахалинская область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Чукотский АО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Республика Тыва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Ямало-Ненецкий АО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777686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rgbClr val="00B050"/>
                          </a:solidFill>
                          <a:latin typeface="Arial" pitchFamily="34" charset="0"/>
                          <a:cs typeface="Arial" pitchFamily="34" charset="0"/>
                        </a:rPr>
                        <a:t>10 – 12</a:t>
                      </a:r>
                    </a:p>
                    <a:p>
                      <a:pPr algn="ctr"/>
                      <a:r>
                        <a:rPr lang="ru-RU" sz="2400" b="1" dirty="0" smtClean="0">
                          <a:solidFill>
                            <a:srgbClr val="00B050"/>
                          </a:solidFill>
                          <a:latin typeface="Arial" pitchFamily="34" charset="0"/>
                          <a:cs typeface="Arial" pitchFamily="34" charset="0"/>
                        </a:rPr>
                        <a:t>высокая</a:t>
                      </a:r>
                      <a:endParaRPr lang="ru-RU" sz="2400" b="1" dirty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>
                          <a:solidFill>
                            <a:srgbClr val="00B050"/>
                          </a:solidFill>
                          <a:latin typeface="Arial" pitchFamily="34" charset="0"/>
                          <a:cs typeface="Arial" pitchFamily="34" charset="0"/>
                        </a:rPr>
                        <a:t>Ханты-Мансийский АО – </a:t>
                      </a:r>
                      <a:r>
                        <a:rPr lang="ru-RU" sz="2400" b="1" dirty="0" err="1" smtClean="0">
                          <a:solidFill>
                            <a:srgbClr val="00B050"/>
                          </a:solidFill>
                          <a:latin typeface="Arial" pitchFamily="34" charset="0"/>
                          <a:cs typeface="Arial" pitchFamily="34" charset="0"/>
                        </a:rPr>
                        <a:t>Югра</a:t>
                      </a:r>
                      <a:r>
                        <a:rPr lang="ru-RU" sz="2400" b="1" dirty="0" smtClean="0">
                          <a:solidFill>
                            <a:srgbClr val="00B05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640960" cy="1143000"/>
          </a:xfrm>
          <a:solidFill>
            <a:srgbClr val="FFC000"/>
          </a:solidFill>
        </p:spPr>
        <p:txBody>
          <a:bodyPr>
            <a:noAutofit/>
          </a:bodyPr>
          <a:lstStyle/>
          <a:p>
            <a:r>
              <a:rPr lang="ru-RU" sz="2400" b="1" i="1" dirty="0" smtClean="0"/>
              <a:t/>
            </a:r>
            <a:br>
              <a:rPr lang="ru-RU" sz="2400" b="1" i="1" dirty="0" smtClean="0"/>
            </a:br>
            <a:r>
              <a:rPr lang="ru-RU" sz="2400" b="1" i="1" dirty="0" smtClean="0"/>
              <a:t/>
            </a:r>
            <a:br>
              <a:rPr lang="ru-RU" sz="2400" b="1" i="1" dirty="0" smtClean="0"/>
            </a:br>
            <a:r>
              <a:rPr lang="ru-RU" sz="2000" b="1" i="1" dirty="0" smtClean="0"/>
              <a:t>Доклад подготовлен в рамках выполнения НИР «Демографический и трудовой факторы устойчивого развития северных регионов России» (№ ГР АААА-А16-116021210329-2, 2016-2018 гг.)</a:t>
            </a:r>
            <a:r>
              <a:rPr lang="ru-RU" sz="4000" dirty="0" smtClean="0"/>
              <a:t/>
            </a:r>
            <a:br>
              <a:rPr lang="ru-RU" sz="4000" dirty="0" smtClean="0"/>
            </a:br>
            <a:endParaRPr lang="ru-RU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340768"/>
            <a:ext cx="8640960" cy="5184576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Задачи </a:t>
            </a: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исследования: </a:t>
            </a:r>
          </a:p>
          <a:p>
            <a:pPr marL="0" indent="0" algn="just">
              <a:buNone/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– через демографические и трудовые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факторы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оценить степень устойчивого развития регионов российского Севера; </a:t>
            </a:r>
          </a:p>
          <a:p>
            <a:pPr marL="0" indent="0" algn="just">
              <a:buNone/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– предложить интегральный показатель, позволяющий дифференцировать все северные регионы по степени демографической и трудовой устойчивости.</a:t>
            </a:r>
          </a:p>
          <a:p>
            <a:pPr marL="0" indent="-514350" algn="just">
              <a:buNone/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–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выявить ключевые проблемы и ограничения устойчивого развития населения и рынка труда Севера России.</a:t>
            </a:r>
          </a:p>
          <a:p>
            <a:pPr marL="0" indent="0" algn="ctr">
              <a:buNone/>
            </a:pP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856984" cy="936104"/>
          </a:xfrm>
          <a:gradFill flip="none" rotWithShape="1">
            <a:gsLst>
              <a:gs pos="0">
                <a:schemeClr val="tx2">
                  <a:lumMod val="40000"/>
                  <a:lumOff val="60000"/>
                  <a:tint val="66000"/>
                  <a:satMod val="160000"/>
                </a:schemeClr>
              </a:gs>
              <a:gs pos="50000">
                <a:schemeClr val="tx2">
                  <a:lumMod val="40000"/>
                  <a:lumOff val="60000"/>
                  <a:tint val="44500"/>
                  <a:satMod val="160000"/>
                </a:schemeClr>
              </a:gs>
              <a:gs pos="100000">
                <a:schemeClr val="tx2">
                  <a:lumMod val="40000"/>
                  <a:lumOff val="60000"/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txBody>
          <a:bodyPr>
            <a:noAutofit/>
          </a:bodyPr>
          <a:lstStyle/>
          <a:p>
            <a:r>
              <a:rPr lang="ru-RU" sz="2800" b="1" dirty="0" smtClean="0"/>
              <a:t>Демографические и трудовые факторы </a:t>
            </a:r>
            <a:br>
              <a:rPr lang="ru-RU" sz="2800" b="1" dirty="0" smtClean="0"/>
            </a:br>
            <a:r>
              <a:rPr lang="ru-RU" sz="2800" b="1" dirty="0" smtClean="0"/>
              <a:t>устойчивого развития Севера России (опрос экспертов)</a:t>
            </a:r>
            <a:endParaRPr lang="ru-RU" sz="2800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Содержимое 3"/>
          <p:cNvGraphicFramePr>
            <a:graphicFrameLocks noGrp="1"/>
          </p:cNvGraphicFramePr>
          <p:nvPr>
            <p:ph idx="1"/>
          </p:nvPr>
        </p:nvGraphicFramePr>
        <p:xfrm>
          <a:off x="72008" y="1268760"/>
          <a:ext cx="8964488" cy="51845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856984" cy="432048"/>
          </a:xfr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lin ang="2700000" scaled="1"/>
            <a:tileRect/>
          </a:gradFill>
        </p:spPr>
        <p:txBody>
          <a:bodyPr>
            <a:noAutofit/>
          </a:bodyPr>
          <a:lstStyle/>
          <a:p>
            <a:r>
              <a:rPr lang="ru-RU" sz="2400" b="1" dirty="0" smtClean="0"/>
              <a:t>Значимость демографических показателей УР (опрос экспертов</a:t>
            </a:r>
            <a:r>
              <a:rPr lang="ru-RU" sz="2800" b="1" dirty="0" smtClean="0"/>
              <a:t>)</a:t>
            </a:r>
            <a:endParaRPr lang="ru-RU" sz="2800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419172792"/>
              </p:ext>
            </p:extLst>
          </p:nvPr>
        </p:nvGraphicFramePr>
        <p:xfrm>
          <a:off x="144016" y="548680"/>
          <a:ext cx="8820472" cy="60486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856984" cy="432048"/>
          </a:xfr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lin ang="2700000" scaled="1"/>
            <a:tileRect/>
          </a:gradFill>
        </p:spPr>
        <p:txBody>
          <a:bodyPr>
            <a:noAutofit/>
          </a:bodyPr>
          <a:lstStyle/>
          <a:p>
            <a:r>
              <a:rPr lang="ru-RU" sz="2600" b="1" dirty="0" smtClean="0"/>
              <a:t>Значимость трудовых показателей УР (опрос экспертов)</a:t>
            </a:r>
            <a:endParaRPr lang="ru-RU" sz="2600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278633122"/>
              </p:ext>
            </p:extLst>
          </p:nvPr>
        </p:nvGraphicFramePr>
        <p:xfrm>
          <a:off x="144016" y="548680"/>
          <a:ext cx="8820472" cy="61206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729190931"/>
              </p:ext>
            </p:extLst>
          </p:nvPr>
        </p:nvGraphicFramePr>
        <p:xfrm>
          <a:off x="35496" y="1052736"/>
          <a:ext cx="8928992" cy="555214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3204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520279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432049">
                  <a:extLst>
                    <a:ext uri="{9D8B030D-6E8A-4147-A177-3AD203B41FA5}">
                      <a16:colId xmlns="" xmlns:a16="http://schemas.microsoft.com/office/drawing/2014/main" val="94037690"/>
                    </a:ext>
                  </a:extLst>
                </a:gridCol>
                <a:gridCol w="2448271">
                  <a:extLst>
                    <a:ext uri="{9D8B030D-6E8A-4147-A177-3AD203B41FA5}">
                      <a16:colId xmlns="" xmlns:a16="http://schemas.microsoft.com/office/drawing/2014/main" val="1155880091"/>
                    </a:ext>
                  </a:extLst>
                </a:gridCol>
                <a:gridCol w="504057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592287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760341">
                <a:tc gridSpan="2">
                  <a:txBody>
                    <a:bodyPr/>
                    <a:lstStyle/>
                    <a:p>
                      <a:pPr lvl="0"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По демографическим показателям – 12 показателей</a:t>
                      </a:r>
                    </a:p>
                    <a:p>
                      <a:pPr lvl="0" algn="ctr"/>
                      <a:r>
                        <a:rPr lang="ru-RU" sz="1400" b="1" u="non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(кол-во положительных оценок), 2016</a:t>
                      </a:r>
                      <a:r>
                        <a:rPr lang="ru-RU" sz="1400" b="1" u="none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год</a:t>
                      </a:r>
                      <a:endParaRPr lang="ru-RU" sz="1400" b="1" u="none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anchor="ctr"/>
                </a:tc>
                <a:tc hMerge="1">
                  <a:txBody>
                    <a:bodyPr/>
                    <a:lstStyle/>
                    <a:p>
                      <a:pPr lvl="0" algn="ctr"/>
                      <a:endParaRPr lang="ru-RU" sz="2000" b="0" dirty="0" smtClean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lvl="0" algn="ctr"/>
                      <a:r>
                        <a:rPr lang="ru-RU" sz="1400" b="1" u="non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По</a:t>
                      </a:r>
                      <a:r>
                        <a:rPr lang="ru-RU" sz="1400" b="1" u="none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индексу устойчивого демографического развития</a:t>
                      </a:r>
                    </a:p>
                    <a:p>
                      <a:pPr lvl="0" algn="ctr"/>
                      <a:r>
                        <a:rPr lang="ru-RU" sz="1400" b="1" u="none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(13 показателей), </a:t>
                      </a:r>
                    </a:p>
                    <a:p>
                      <a:pPr lvl="0" algn="ctr"/>
                      <a:r>
                        <a:rPr lang="ru-RU" sz="1400" b="1" u="none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2015 год</a:t>
                      </a:r>
                      <a:endParaRPr lang="ru-RU" sz="1400" b="1" u="none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anchor="ctr"/>
                </a:tc>
                <a:tc hMerge="1">
                  <a:txBody>
                    <a:bodyPr/>
                    <a:lstStyle/>
                    <a:p>
                      <a:pPr lvl="0" algn="ctr"/>
                      <a:endParaRPr lang="ru-RU" sz="900" b="1" u="none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Arial" pitchFamily="34" charset="0"/>
                          <a:cs typeface="Arial" pitchFamily="34" charset="0"/>
                        </a:rPr>
                        <a:t>По индексу демографического развития – 6 показателей  (Институт</a:t>
                      </a:r>
                      <a:r>
                        <a:rPr lang="ru-RU" sz="1400" b="1" baseline="0" dirty="0" smtClean="0">
                          <a:latin typeface="Arial" pitchFamily="34" charset="0"/>
                          <a:cs typeface="Arial" pitchFamily="34" charset="0"/>
                        </a:rPr>
                        <a:t> экономических проблем </a:t>
                      </a:r>
                      <a:r>
                        <a:rPr lang="ru-RU" sz="1400" b="1" dirty="0" smtClean="0">
                          <a:latin typeface="Arial" pitchFamily="34" charset="0"/>
                          <a:cs typeface="Arial" pitchFamily="34" charset="0"/>
                        </a:rPr>
                        <a:t> Кольский</a:t>
                      </a:r>
                      <a:r>
                        <a:rPr lang="ru-RU" sz="1400" b="1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400" b="1" dirty="0" smtClean="0">
                          <a:latin typeface="Arial" pitchFamily="34" charset="0"/>
                          <a:cs typeface="Arial" pitchFamily="34" charset="0"/>
                        </a:rPr>
                        <a:t>НЦ РАН), </a:t>
                      </a:r>
                    </a:p>
                    <a:p>
                      <a:pPr algn="ctr"/>
                      <a:r>
                        <a:rPr lang="ru-RU" sz="1400" b="1" dirty="0" smtClean="0">
                          <a:latin typeface="Arial" pitchFamily="34" charset="0"/>
                          <a:cs typeface="Arial" pitchFamily="34" charset="0"/>
                        </a:rPr>
                        <a:t>2013 год</a:t>
                      </a:r>
                      <a:endParaRPr lang="ru-RU" sz="1400" b="1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anchor="ctr"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000" b="0" dirty="0" smtClean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88651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1-3</a:t>
                      </a:r>
                      <a:endParaRPr lang="ru-RU" sz="1400" b="1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Республика Карелия</a:t>
                      </a:r>
                    </a:p>
                    <a:p>
                      <a:pPr lvl="0" algn="ctr"/>
                      <a:r>
                        <a:rPr lang="ru-RU" sz="140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Архангельская область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ru-RU" sz="140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1-47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Республика Карелия</a:t>
                      </a:r>
                    </a:p>
                    <a:p>
                      <a:pPr lvl="0" algn="ctr"/>
                      <a:r>
                        <a:rPr lang="ru-RU" sz="140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Архангельская обл.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0,1-0,3</a:t>
                      </a:r>
                      <a:endParaRPr lang="ru-RU" sz="1400" b="1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Магаданская область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Чукотский АО</a:t>
                      </a: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594799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4-6</a:t>
                      </a:r>
                      <a:endParaRPr lang="ru-RU" sz="14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ru-RU" sz="1400" b="1" u="none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Магаданская область</a:t>
                      </a:r>
                    </a:p>
                    <a:p>
                      <a:pPr lvl="0" algn="ctr"/>
                      <a:r>
                        <a:rPr lang="ru-RU" sz="1400" b="1" u="none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Мурманская область</a:t>
                      </a:r>
                    </a:p>
                    <a:p>
                      <a:pPr lvl="0" algn="ctr"/>
                      <a:r>
                        <a:rPr lang="ru-RU" sz="1400" b="1" u="none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Республика Саха (Якутия)</a:t>
                      </a:r>
                    </a:p>
                    <a:p>
                      <a:pPr lvl="0" algn="ctr"/>
                      <a:r>
                        <a:rPr lang="ru-RU" sz="1400" b="1" u="none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Камчатский край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u="none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Ненецкий АО</a:t>
                      </a:r>
                    </a:p>
                    <a:p>
                      <a:pPr lvl="0" algn="ctr"/>
                      <a:endParaRPr lang="ru-RU" sz="1400" b="1" u="none" dirty="0" smtClean="0">
                        <a:solidFill>
                          <a:schemeClr val="accent6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ru-RU" sz="1400" b="1" u="none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48-52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u="none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Магаданская область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u="none" dirty="0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Республика Тыва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u="none" dirty="0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Республика Коми</a:t>
                      </a:r>
                    </a:p>
                    <a:p>
                      <a:pPr lvl="0" algn="ctr"/>
                      <a:r>
                        <a:rPr lang="ru-RU" sz="1400" b="1" u="none" dirty="0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Сахалинская область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u="none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0,3-0,4</a:t>
                      </a:r>
                      <a:endParaRPr lang="ru-RU" sz="1400" b="1" u="none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u="none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Республика Карелия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u="none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Архангельская область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u="none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Мурманская область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u="none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Республика Саха (Якутия)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u="none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Камчатский край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u="none" dirty="0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Республика Тыва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u="none" dirty="0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Республика Коми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u="none" dirty="0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Сахалинская область</a:t>
                      </a: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275411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7-9</a:t>
                      </a:r>
                      <a:endParaRPr lang="ru-RU" sz="1400" b="1" dirty="0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u="none" dirty="0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Республика Тыва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u="none" dirty="0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Республика Коми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u="none" dirty="0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Сахалинская область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u="none" dirty="0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Чукотский АО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u="none" dirty="0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Ямало-Ненецкий АО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u="none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53-57</a:t>
                      </a:r>
                      <a:endParaRPr lang="ru-RU" sz="1400" b="1" u="none" dirty="0" smtClean="0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u="none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Мурманская область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u="none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Республика Саха (Якутия)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u="none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Камчатский край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u="none" dirty="0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Чукотский АО</a:t>
                      </a:r>
                      <a:endParaRPr lang="ru-RU" sz="1400" b="1" u="none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1" u="none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u="none" dirty="0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0,4-0,5</a:t>
                      </a:r>
                      <a:endParaRPr lang="ru-RU" sz="1400" b="1" u="none" dirty="0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u="none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Ненецкий АО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u="none" dirty="0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Ямало-Ненецкий АО</a:t>
                      </a: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588651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B050"/>
                          </a:solidFill>
                          <a:latin typeface="Arial" pitchFamily="34" charset="0"/>
                          <a:cs typeface="Arial" pitchFamily="34" charset="0"/>
                        </a:rPr>
                        <a:t>10-12</a:t>
                      </a:r>
                      <a:endParaRPr lang="ru-RU" sz="1400" b="1" dirty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u="none" dirty="0" smtClean="0">
                          <a:solidFill>
                            <a:srgbClr val="00B050"/>
                          </a:solidFill>
                          <a:latin typeface="Arial" pitchFamily="34" charset="0"/>
                          <a:cs typeface="Arial" pitchFamily="34" charset="0"/>
                        </a:rPr>
                        <a:t>Ханты-Мансийский АО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u="none" dirty="0" smtClean="0">
                          <a:solidFill>
                            <a:srgbClr val="00B050"/>
                          </a:solidFill>
                          <a:latin typeface="Arial" pitchFamily="34" charset="0"/>
                          <a:cs typeface="Arial" pitchFamily="34" charset="0"/>
                        </a:rPr>
                        <a:t>56-100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u="none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Ненецкий АО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u="none" dirty="0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Ямало-Ненецкий АО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u="none" dirty="0" smtClean="0">
                          <a:solidFill>
                            <a:srgbClr val="00B050"/>
                          </a:solidFill>
                          <a:latin typeface="Arial" pitchFamily="34" charset="0"/>
                          <a:cs typeface="Arial" pitchFamily="34" charset="0"/>
                        </a:rPr>
                        <a:t>Ханты-Мансийский АО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u="none" dirty="0" smtClean="0">
                          <a:solidFill>
                            <a:srgbClr val="00B050"/>
                          </a:solidFill>
                          <a:latin typeface="Arial" pitchFamily="34" charset="0"/>
                          <a:cs typeface="Arial" pitchFamily="34" charset="0"/>
                        </a:rPr>
                        <a:t>0,5-0,6</a:t>
                      </a:r>
                      <a:endParaRPr lang="ru-RU" sz="1400" b="1" u="none" dirty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u="none" dirty="0" smtClean="0">
                          <a:solidFill>
                            <a:srgbClr val="00B050"/>
                          </a:solidFill>
                          <a:latin typeface="Arial" pitchFamily="34" charset="0"/>
                          <a:cs typeface="Arial" pitchFamily="34" charset="0"/>
                        </a:rPr>
                        <a:t>Ханты-Мансийский АО</a:t>
                      </a: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07504" y="116633"/>
            <a:ext cx="8784976" cy="830997"/>
          </a:xfrm>
          <a:prstGeom prst="rect">
            <a:avLst/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lin ang="2700000" scaled="1"/>
            <a:tileRect/>
          </a:gradFill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Arial" pitchFamily="34" charset="0"/>
                <a:cs typeface="Arial" pitchFamily="34" charset="0"/>
              </a:rPr>
              <a:t>Ранжирование северных регионов по демографическим показателям/индексам УР</a:t>
            </a:r>
            <a:endParaRPr lang="ru-RU" sz="24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251520" y="260648"/>
            <a:ext cx="8568952" cy="369332"/>
          </a:xfrm>
          <a:prstGeom prst="rect">
            <a:avLst/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lin ang="2700000" scaled="1"/>
            <a:tileRect/>
          </a:gradFill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Arial" pitchFamily="34" charset="0"/>
                <a:cs typeface="Arial" pitchFamily="34" charset="0"/>
              </a:rPr>
              <a:t>Ранжирование северных регионов по интегральному индексу УР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447464521"/>
              </p:ext>
            </p:extLst>
          </p:nvPr>
        </p:nvGraphicFramePr>
        <p:xfrm>
          <a:off x="251520" y="764704"/>
          <a:ext cx="8640960" cy="597779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95329">
                  <a:extLst>
                    <a:ext uri="{9D8B030D-6E8A-4147-A177-3AD203B41FA5}">
                      <a16:colId xmlns="" xmlns:a16="http://schemas.microsoft.com/office/drawing/2014/main" val="2837317362"/>
                    </a:ext>
                  </a:extLst>
                </a:gridCol>
                <a:gridCol w="3201528">
                  <a:extLst>
                    <a:ext uri="{9D8B030D-6E8A-4147-A177-3AD203B41FA5}">
                      <a16:colId xmlns="" xmlns:a16="http://schemas.microsoft.com/office/drawing/2014/main" val="2117384209"/>
                    </a:ext>
                  </a:extLst>
                </a:gridCol>
                <a:gridCol w="929476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3614627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1393776">
                <a:tc gridSpan="2">
                  <a:txBody>
                    <a:bodyPr/>
                    <a:lstStyle/>
                    <a:p>
                      <a:pPr lvl="0" algn="ctr"/>
                      <a:r>
                        <a:rPr lang="ru-RU" sz="1800" b="1" u="non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По интегральному индексу устойчивого демографического и</a:t>
                      </a:r>
                      <a:r>
                        <a:rPr lang="ru-RU" sz="1800" b="1" u="none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трудового развития </a:t>
                      </a:r>
                      <a:endParaRPr lang="en-US" sz="1800" b="1" u="none" baseline="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lvl="0" algn="ctr"/>
                      <a:r>
                        <a:rPr lang="ru-RU" sz="1800" b="1" u="none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(25 показателя) 2015 г.</a:t>
                      </a:r>
                      <a:endParaRPr lang="ru-RU" sz="1800" b="1" u="none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anchor="ctr"/>
                </a:tc>
                <a:tc hMerge="1">
                  <a:txBody>
                    <a:bodyPr/>
                    <a:lstStyle/>
                    <a:p>
                      <a:pPr lvl="0" algn="ctr"/>
                      <a:endParaRPr lang="ru-RU" sz="1600" b="1" u="none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Arial" pitchFamily="34" charset="0"/>
                          <a:cs typeface="Arial" pitchFamily="34" charset="0"/>
                        </a:rPr>
                        <a:t>По интегральному индексу </a:t>
                      </a:r>
                    </a:p>
                    <a:p>
                      <a:pPr algn="ctr"/>
                      <a:r>
                        <a:rPr lang="ru-RU" sz="1800" b="1" dirty="0" smtClean="0">
                          <a:latin typeface="Arial" pitchFamily="34" charset="0"/>
                          <a:cs typeface="Arial" pitchFamily="34" charset="0"/>
                        </a:rPr>
                        <a:t>уровня социальной устойчивости</a:t>
                      </a:r>
                      <a:br>
                        <a:rPr lang="ru-RU" sz="1800" b="1" dirty="0" smtClean="0"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ru-RU" sz="1800" b="1" dirty="0" smtClean="0">
                          <a:latin typeface="Arial" pitchFamily="34" charset="0"/>
                          <a:cs typeface="Arial" pitchFamily="34" charset="0"/>
                        </a:rPr>
                        <a:t>(Институт экономических проблем </a:t>
                      </a:r>
                    </a:p>
                    <a:p>
                      <a:pPr algn="ctr"/>
                      <a:r>
                        <a:rPr lang="ru-RU" sz="1800" b="1" dirty="0" smtClean="0">
                          <a:latin typeface="Arial" pitchFamily="34" charset="0"/>
                          <a:cs typeface="Arial" pitchFamily="34" charset="0"/>
                        </a:rPr>
                        <a:t>им. Г.П. Лузина КНЦ РАН) </a:t>
                      </a:r>
                      <a:endParaRPr lang="ru-RU" sz="180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(25 показателей) 2013 г.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anchor="ctr"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000" b="0" dirty="0" smtClean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50031">
                <a:tc>
                  <a:txBody>
                    <a:bodyPr/>
                    <a:lstStyle/>
                    <a:p>
                      <a:pPr lvl="0" algn="ctr"/>
                      <a:r>
                        <a:rPr lang="ru-RU" sz="180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1-54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ru-RU" sz="180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Республика Тыва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0,3-0,4</a:t>
                      </a:r>
                      <a:endParaRPr lang="ru-RU" sz="1800" b="1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Республика Тыва</a:t>
                      </a: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393776">
                <a:tc>
                  <a:txBody>
                    <a:bodyPr/>
                    <a:lstStyle/>
                    <a:p>
                      <a:pPr lvl="0" algn="ctr"/>
                      <a:r>
                        <a:rPr lang="ru-RU" sz="1800" b="1" u="none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55-60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ru-RU" sz="1800" b="1" u="none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Архангельская область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u="none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Республика Карелия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u="none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Чукотский АО</a:t>
                      </a:r>
                    </a:p>
                    <a:p>
                      <a:pPr lvl="0" algn="ctr"/>
                      <a:r>
                        <a:rPr lang="ru-RU" sz="1800" b="1" u="none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Республика Коми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u="none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Магаданская область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u="none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0,4-0,5</a:t>
                      </a:r>
                      <a:endParaRPr lang="ru-RU" sz="1800" b="1" u="none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u="none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Архангельская</a:t>
                      </a:r>
                      <a:r>
                        <a:rPr lang="ru-RU" sz="1800" b="1" u="none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область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u="none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Республика Карелия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u="none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Чукотский АО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u="none" baseline="0" dirty="0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Республика Саха (Якутия)</a:t>
                      </a: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58728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u="none" dirty="0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61-66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u="none" dirty="0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Республика Саха (Якутия)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u="none" dirty="0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Сахалинская область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u="none" dirty="0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Камчатский край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u="none" dirty="0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Ненецкий АО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u="none" dirty="0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Мурманская область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u="none" dirty="0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0,5-0,6</a:t>
                      </a:r>
                      <a:endParaRPr lang="ru-RU" sz="1800" b="1" u="none" dirty="0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u="none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Республика Коми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u="none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Магаданская область</a:t>
                      </a:r>
                      <a:endParaRPr lang="ru-RU" sz="1800" b="1" u="none" dirty="0" smtClean="0">
                        <a:solidFill>
                          <a:schemeClr val="accent6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u="none" baseline="0" dirty="0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Сахалинская область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u="none" dirty="0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Камчатский</a:t>
                      </a:r>
                      <a:r>
                        <a:rPr lang="ru-RU" sz="1800" b="1" u="none" baseline="0" dirty="0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 край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u="none" baseline="0" dirty="0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Ненецкий АО</a:t>
                      </a: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87111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u="none" dirty="0" smtClean="0">
                          <a:solidFill>
                            <a:srgbClr val="00B050"/>
                          </a:solidFill>
                          <a:latin typeface="Arial" pitchFamily="34" charset="0"/>
                          <a:cs typeface="Arial" pitchFamily="34" charset="0"/>
                        </a:rPr>
                        <a:t>67-100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u="none" dirty="0" smtClean="0">
                          <a:solidFill>
                            <a:srgbClr val="00B050"/>
                          </a:solidFill>
                          <a:latin typeface="Arial" pitchFamily="34" charset="0"/>
                          <a:cs typeface="Arial" pitchFamily="34" charset="0"/>
                        </a:rPr>
                        <a:t>Ямало-Ненецкий АО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u="none" dirty="0" smtClean="0">
                          <a:solidFill>
                            <a:srgbClr val="00B050"/>
                          </a:solidFill>
                          <a:latin typeface="Arial" pitchFamily="34" charset="0"/>
                          <a:cs typeface="Arial" pitchFamily="34" charset="0"/>
                        </a:rPr>
                        <a:t>Ханты-Мансийский</a:t>
                      </a:r>
                      <a:r>
                        <a:rPr lang="ru-RU" sz="1800" b="1" u="none" baseline="0" dirty="0" smtClean="0">
                          <a:solidFill>
                            <a:srgbClr val="00B050"/>
                          </a:solidFill>
                          <a:latin typeface="Arial" pitchFamily="34" charset="0"/>
                          <a:cs typeface="Arial" pitchFamily="34" charset="0"/>
                        </a:rPr>
                        <a:t> АО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u="none" dirty="0" smtClean="0">
                          <a:solidFill>
                            <a:srgbClr val="00B050"/>
                          </a:solidFill>
                          <a:latin typeface="Arial" pitchFamily="34" charset="0"/>
                          <a:cs typeface="Arial" pitchFamily="34" charset="0"/>
                        </a:rPr>
                        <a:t>0,6-0,7</a:t>
                      </a:r>
                      <a:endParaRPr lang="ru-RU" sz="1800" b="1" u="none" dirty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u="none" dirty="0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Мурманская область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u="none" dirty="0" smtClean="0">
                          <a:solidFill>
                            <a:srgbClr val="00B050"/>
                          </a:solidFill>
                          <a:latin typeface="Arial" pitchFamily="34" charset="0"/>
                          <a:cs typeface="Arial" pitchFamily="34" charset="0"/>
                        </a:rPr>
                        <a:t>Ямало-Ненецкий АО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u="none" dirty="0" smtClean="0">
                          <a:solidFill>
                            <a:srgbClr val="00B050"/>
                          </a:solidFill>
                          <a:latin typeface="Arial" pitchFamily="34" charset="0"/>
                          <a:cs typeface="Arial" pitchFamily="34" charset="0"/>
                        </a:rPr>
                        <a:t>Ханты-Мансийский АО</a:t>
                      </a: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40063"/>
            <a:ext cx="8856984" cy="724641"/>
          </a:xfr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lin ang="2700000" scaled="1"/>
            <a:tileRect/>
          </a:gradFill>
        </p:spPr>
        <p:txBody>
          <a:bodyPr>
            <a:noAutofit/>
          </a:bodyPr>
          <a:lstStyle/>
          <a:p>
            <a:r>
              <a:rPr lang="ru-RU" sz="2400" b="1" dirty="0"/>
              <a:t>Группировка </a:t>
            </a:r>
            <a:r>
              <a:rPr lang="ru-RU" sz="2400" b="1" dirty="0" smtClean="0"/>
              <a:t>северных регионов России</a:t>
            </a:r>
            <a:br>
              <a:rPr lang="ru-RU" sz="2400" b="1" dirty="0" smtClean="0"/>
            </a:br>
            <a:r>
              <a:rPr lang="ru-RU" sz="2400" b="1" dirty="0" smtClean="0"/>
              <a:t> </a:t>
            </a:r>
            <a:r>
              <a:rPr lang="ru-RU" sz="2400" b="1" dirty="0"/>
              <a:t>по индексам устойчивого </a:t>
            </a:r>
            <a:r>
              <a:rPr lang="ru-RU" sz="2400" b="1" dirty="0" smtClean="0"/>
              <a:t>развития в 2015 г.</a:t>
            </a:r>
            <a:endParaRPr lang="ru-RU" sz="1400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51520" y="908721"/>
          <a:ext cx="8496944" cy="5468359"/>
        </p:xfrm>
        <a:graphic>
          <a:graphicData uri="http://schemas.openxmlformats.org/drawingml/2006/table">
            <a:tbl>
              <a:tblPr/>
              <a:tblGrid>
                <a:gridCol w="35403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0373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55777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628581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911812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841005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266203">
                <a:tc rowSpan="2"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1135" marR="311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Устойчивость демографического развития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135" marR="311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32405"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Высокая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Calibri"/>
                          <a:cs typeface="Times New Roman"/>
                        </a:rPr>
                        <a:t>58 </a:t>
                      </a: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и более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135" marR="311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Средняя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Calibri"/>
                          <a:cs typeface="Times New Roman"/>
                        </a:rPr>
                        <a:t>53-57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135" marR="311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Низкая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Calibri"/>
                          <a:cs typeface="Times New Roman"/>
                        </a:rPr>
                        <a:t>48-52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135" marR="311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Критическая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Calibri"/>
                          <a:cs typeface="Times New Roman"/>
                        </a:rPr>
                        <a:t>47 и </a:t>
                      </a: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менее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135" marR="311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064810">
                <a:tc rowSpan="4"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Устойчивость рынка труда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135" marR="31135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Высокая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Calibri"/>
                          <a:cs typeface="Times New Roman"/>
                        </a:rPr>
                        <a:t>74 </a:t>
                      </a: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и более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135" marR="311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Ямало-Ненецкий АО</a:t>
                      </a:r>
                    </a:p>
                  </a:txBody>
                  <a:tcPr marL="31115" marR="31115" marT="107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Камчатский край</a:t>
                      </a:r>
                    </a:p>
                  </a:txBody>
                  <a:tcPr marL="31115" marR="31115" marT="107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7FD7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1115" marR="31115" marT="107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F8A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1115" marR="31115" marT="107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D7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37694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Средняя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Calibri"/>
                          <a:cs typeface="Times New Roman"/>
                        </a:rPr>
                        <a:t>70-74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135" marR="311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1115" marR="31115" marT="107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7FD7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РФ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Северные регионы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Мурманская обл.</a:t>
                      </a:r>
                    </a:p>
                  </a:txBody>
                  <a:tcPr marL="31115" marR="31115" marT="107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Магаданская обл.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Сахалинская обл.</a:t>
                      </a:r>
                    </a:p>
                  </a:txBody>
                  <a:tcPr marL="31115" marR="31115" marT="107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D7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Архангельская обл.</a:t>
                      </a:r>
                    </a:p>
                  </a:txBody>
                  <a:tcPr marL="31115" marR="31115" marT="107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38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33101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Низкая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Calibri"/>
                          <a:cs typeface="Times New Roman"/>
                        </a:rPr>
                        <a:t>66-69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135" marR="311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Ханты-Мансийский АО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Ненецкий АО</a:t>
                      </a:r>
                    </a:p>
                  </a:txBody>
                  <a:tcPr marL="31115" marR="31115" marT="107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F8A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Республика Саха (Якутия)</a:t>
                      </a:r>
                    </a:p>
                  </a:txBody>
                  <a:tcPr marL="31115" marR="31115" marT="107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D7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Республика Коми</a:t>
                      </a:r>
                    </a:p>
                  </a:txBody>
                  <a:tcPr marL="31115" marR="31115" marT="107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Республика Карелия</a:t>
                      </a:r>
                    </a:p>
                  </a:txBody>
                  <a:tcPr marL="31115" marR="31115" marT="107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D6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89698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Критическая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Calibri"/>
                          <a:cs typeface="Times New Roman"/>
                        </a:rPr>
                        <a:t>65 </a:t>
                      </a: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и менее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135" marR="311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1115" marR="31115" marT="107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D7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Чукотский АО</a:t>
                      </a:r>
                    </a:p>
                  </a:txBody>
                  <a:tcPr marL="31115" marR="31115" marT="107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38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Республика Тыва</a:t>
                      </a:r>
                    </a:p>
                  </a:txBody>
                  <a:tcPr marL="31115" marR="31115" marT="107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D6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1115" marR="31115" marT="107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858754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784976" cy="504056"/>
          </a:xfrm>
          <a:gradFill flip="none" rotWithShape="1">
            <a:gsLst>
              <a:gs pos="0">
                <a:srgbClr val="66CCFF">
                  <a:tint val="66000"/>
                  <a:satMod val="160000"/>
                </a:srgbClr>
              </a:gs>
              <a:gs pos="50000">
                <a:srgbClr val="66CCFF">
                  <a:tint val="44500"/>
                  <a:satMod val="160000"/>
                </a:srgbClr>
              </a:gs>
              <a:gs pos="100000">
                <a:srgbClr val="66CCFF">
                  <a:tint val="23500"/>
                  <a:satMod val="160000"/>
                </a:srgbClr>
              </a:gs>
            </a:gsLst>
            <a:lin ang="2700000" scaled="1"/>
            <a:tileRect/>
          </a:gradFill>
        </p:spPr>
        <p:txBody>
          <a:bodyPr>
            <a:normAutofit fontScale="90000"/>
          </a:bodyPr>
          <a:lstStyle/>
          <a:p>
            <a:r>
              <a:rPr lang="ru-RU" sz="3200" b="1" dirty="0" smtClean="0"/>
              <a:t>В</a:t>
            </a:r>
            <a:r>
              <a:rPr lang="ru-RU" sz="2800" b="1" dirty="0" smtClean="0"/>
              <a:t>ЫВОДЫ</a:t>
            </a:r>
            <a:endParaRPr lang="ru-RU" sz="2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836712"/>
            <a:ext cx="8640960" cy="5760640"/>
          </a:xfrm>
          <a:solidFill>
            <a:srgbClr val="FFFF00"/>
          </a:solidFill>
        </p:spPr>
        <p:txBody>
          <a:bodyPr>
            <a:noAutofit/>
          </a:bodyPr>
          <a:lstStyle/>
          <a:p>
            <a:pPr marL="0" indent="0" algn="just">
              <a:lnSpc>
                <a:spcPct val="120000"/>
              </a:lnSpc>
              <a:buNone/>
              <a:tabLst>
                <a:tab pos="361950" algn="l"/>
              </a:tabLst>
            </a:pPr>
            <a:r>
              <a:rPr lang="ru-RU" sz="2200" dirty="0" smtClean="0">
                <a:latin typeface="Arial" pitchFamily="34" charset="0"/>
                <a:cs typeface="Arial" pitchFamily="34" charset="0"/>
              </a:rPr>
              <a:t>1.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В нормативно-правовых документах нашли отражение демографические показатели, показатели рынка труда и качества жизни.</a:t>
            </a:r>
          </a:p>
          <a:p>
            <a:pPr marL="0" indent="0" algn="just">
              <a:lnSpc>
                <a:spcPct val="120000"/>
              </a:lnSpc>
              <a:buNone/>
              <a:tabLst>
                <a:tab pos="361950" algn="l"/>
              </a:tabLst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2. В текущей практике при оценке устойчивого развития регионов России демографические факторы практически не учитываются, исключение составляет «Ожидаемая продолжительность предстоящей жизни».</a:t>
            </a:r>
          </a:p>
          <a:p>
            <a:pPr marL="0" indent="0" algn="just">
              <a:lnSpc>
                <a:spcPct val="120000"/>
              </a:lnSpc>
              <a:buNone/>
              <a:tabLst>
                <a:tab pos="361950" algn="l"/>
              </a:tabLst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3. Мы предложили свое видение оценки устойчивого развития северных регионов России:</a:t>
            </a:r>
          </a:p>
          <a:p>
            <a:pPr marL="0" indent="0" algn="just">
              <a:lnSpc>
                <a:spcPct val="120000"/>
              </a:lnSpc>
              <a:buNone/>
              <a:tabLst>
                <a:tab pos="361950" algn="l"/>
              </a:tabLst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а) через демографические показатели,</a:t>
            </a:r>
          </a:p>
          <a:p>
            <a:pPr marL="0" indent="0" algn="just">
              <a:lnSpc>
                <a:spcPct val="120000"/>
              </a:lnSpc>
              <a:buNone/>
              <a:tabLst>
                <a:tab pos="361950" algn="l"/>
              </a:tabLst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б) через показатели рынка труда,</a:t>
            </a:r>
          </a:p>
          <a:p>
            <a:pPr marL="0" indent="0" algn="just">
              <a:lnSpc>
                <a:spcPct val="120000"/>
              </a:lnSpc>
              <a:buNone/>
              <a:tabLst>
                <a:tab pos="361950" algn="l"/>
              </a:tabLst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в) через интегральный показатель.</a:t>
            </a:r>
          </a:p>
          <a:p>
            <a:pPr marL="0" indent="0" algn="just">
              <a:lnSpc>
                <a:spcPct val="120000"/>
              </a:lnSpc>
              <a:buNone/>
              <a:tabLst>
                <a:tab pos="361950" algn="l"/>
              </a:tabLst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В настоящее время выполнена оценка устойчивого развития  северных регионов по демографическим и трудовым показателям.</a:t>
            </a:r>
          </a:p>
          <a:p>
            <a:pPr marL="0" indent="0" algn="just">
              <a:lnSpc>
                <a:spcPct val="120000"/>
              </a:lnSpc>
              <a:buNone/>
              <a:tabLst>
                <a:tab pos="361950" algn="l"/>
              </a:tabLst>
            </a:pPr>
            <a:endParaRPr lang="ru-RU" sz="18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142852"/>
            <a:ext cx="8643997" cy="1285898"/>
          </a:xfr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path path="circle">
              <a:fillToRect l="100000" b="100000"/>
            </a:path>
            <a:tileRect t="-100000" r="-100000"/>
          </a:gradFill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000" b="1" dirty="0" smtClean="0"/>
              <a:t>Территория и численность населения Севера России на 01.01.2017 г.</a:t>
            </a:r>
            <a:endParaRPr lang="ru-RU" sz="4000" b="1" dirty="0"/>
          </a:p>
        </p:txBody>
      </p:sp>
      <p:sp>
        <p:nvSpPr>
          <p:cNvPr id="14341" name="Содержимое 2"/>
          <p:cNvSpPr>
            <a:spLocks noGrp="1"/>
          </p:cNvSpPr>
          <p:nvPr>
            <p:ph idx="1"/>
          </p:nvPr>
        </p:nvSpPr>
        <p:spPr>
          <a:xfrm>
            <a:off x="285750" y="1571625"/>
            <a:ext cx="8715375" cy="5072063"/>
          </a:xfrm>
        </p:spPr>
        <p:txBody>
          <a:bodyPr>
            <a:normAutofit fontScale="92500" lnSpcReduction="20000"/>
          </a:bodyPr>
          <a:lstStyle/>
          <a:p>
            <a:pPr marL="0" indent="358775" algn="just" eaLnBrk="1" hangingPunct="1">
              <a:buFont typeface="Wingdings 2" pitchFamily="18" charset="2"/>
              <a:buNone/>
            </a:pPr>
            <a:r>
              <a:rPr lang="ru-RU" dirty="0" smtClean="0"/>
              <a:t>Из </a:t>
            </a:r>
            <a:r>
              <a:rPr lang="ru-RU" b="1" dirty="0" smtClean="0"/>
              <a:t>17,1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smtClean="0"/>
              <a:t>млн. кв. км площади России на территорию Российского Севера приходится  </a:t>
            </a:r>
            <a:r>
              <a:rPr lang="ru-RU" b="1" dirty="0" smtClean="0"/>
              <a:t>11,9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smtClean="0"/>
              <a:t>млн. кв. км, или 69,7% площади страны. Проживает </a:t>
            </a:r>
            <a:r>
              <a:rPr lang="ru-RU" b="1" dirty="0" smtClean="0">
                <a:solidFill>
                  <a:srgbClr val="FF0000"/>
                </a:solidFill>
              </a:rPr>
              <a:t>9.953.663</a:t>
            </a:r>
            <a:r>
              <a:rPr lang="ru-RU" dirty="0" smtClean="0"/>
              <a:t> человека, или </a:t>
            </a:r>
            <a:r>
              <a:rPr lang="ru-RU" b="1" dirty="0" smtClean="0">
                <a:solidFill>
                  <a:srgbClr val="FF0000"/>
                </a:solidFill>
              </a:rPr>
              <a:t>6,78%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smtClean="0"/>
              <a:t>населения России.</a:t>
            </a:r>
          </a:p>
          <a:p>
            <a:pPr marL="0" indent="358775" algn="just" eaLnBrk="1" hangingPunct="1">
              <a:buFont typeface="Wingdings 2" pitchFamily="18" charset="2"/>
              <a:buNone/>
            </a:pPr>
            <a:r>
              <a:rPr lang="ru-RU" dirty="0" smtClean="0"/>
              <a:t>На территории, полностью относимые к Крайнему Северу и местности, приравненные к ним, приходится  </a:t>
            </a:r>
            <a:r>
              <a:rPr lang="ru-RU" b="1" dirty="0" smtClean="0"/>
              <a:t>7,6</a:t>
            </a:r>
            <a:r>
              <a:rPr lang="ru-RU" dirty="0" smtClean="0"/>
              <a:t> млн. кв. км, или </a:t>
            </a:r>
            <a:r>
              <a:rPr lang="ru-RU" b="1" dirty="0" smtClean="0"/>
              <a:t>44,5</a:t>
            </a:r>
            <a:r>
              <a:rPr lang="ru-RU" dirty="0" smtClean="0"/>
              <a:t>% территории. Проживает </a:t>
            </a:r>
            <a:r>
              <a:rPr lang="ru-RU" b="1" dirty="0" smtClean="0">
                <a:solidFill>
                  <a:srgbClr val="FF0000"/>
                </a:solidFill>
              </a:rPr>
              <a:t>7.861.985</a:t>
            </a:r>
            <a:r>
              <a:rPr lang="ru-RU" dirty="0" smtClean="0"/>
              <a:t> человек, или </a:t>
            </a:r>
            <a:r>
              <a:rPr lang="ru-RU" b="1" dirty="0" smtClean="0">
                <a:solidFill>
                  <a:srgbClr val="FF0000"/>
                </a:solidFill>
              </a:rPr>
              <a:t>5,35%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smtClean="0"/>
              <a:t> населения России.</a:t>
            </a:r>
          </a:p>
          <a:p>
            <a:pPr marL="0" indent="358775" algn="just">
              <a:buNone/>
            </a:pPr>
            <a:r>
              <a:rPr lang="ru-RU" altLang="ru-RU" dirty="0" smtClean="0">
                <a:cs typeface="Arial" charset="0"/>
              </a:rPr>
              <a:t>На начало 2017 года население 13 северных субъектов России проживало в </a:t>
            </a:r>
            <a:r>
              <a:rPr lang="ru-RU" altLang="ru-RU" b="1" dirty="0" smtClean="0">
                <a:cs typeface="Arial" charset="0"/>
              </a:rPr>
              <a:t>84</a:t>
            </a:r>
            <a:r>
              <a:rPr lang="ru-RU" altLang="ru-RU" dirty="0" smtClean="0">
                <a:cs typeface="Arial" charset="0"/>
              </a:rPr>
              <a:t> городских округах и </a:t>
            </a:r>
            <a:r>
              <a:rPr lang="ru-RU" altLang="ru-RU" b="1" dirty="0" smtClean="0">
                <a:cs typeface="Arial" charset="0"/>
              </a:rPr>
              <a:t>137</a:t>
            </a:r>
            <a:r>
              <a:rPr lang="ru-RU" altLang="ru-RU" dirty="0" smtClean="0">
                <a:cs typeface="Arial" charset="0"/>
              </a:rPr>
              <a:t> муниципальных районах, в </a:t>
            </a:r>
            <a:r>
              <a:rPr lang="ru-RU" altLang="ru-RU" b="1" dirty="0" smtClean="0">
                <a:solidFill>
                  <a:srgbClr val="FF0000"/>
                </a:solidFill>
                <a:cs typeface="Arial" charset="0"/>
              </a:rPr>
              <a:t>165</a:t>
            </a:r>
            <a:r>
              <a:rPr lang="ru-RU" altLang="ru-RU" dirty="0" smtClean="0">
                <a:cs typeface="Arial" charset="0"/>
              </a:rPr>
              <a:t> городских и </a:t>
            </a:r>
            <a:r>
              <a:rPr lang="ru-RU" altLang="ru-RU" b="1" dirty="0" smtClean="0">
                <a:solidFill>
                  <a:srgbClr val="FF0000"/>
                </a:solidFill>
                <a:cs typeface="Arial" charset="0"/>
              </a:rPr>
              <a:t>1066</a:t>
            </a:r>
            <a:r>
              <a:rPr lang="ru-RU" altLang="ru-RU" dirty="0" smtClean="0">
                <a:cs typeface="Arial" charset="0"/>
              </a:rPr>
              <a:t> сельских поселениях. </a:t>
            </a:r>
          </a:p>
          <a:p>
            <a:pPr marL="0" indent="358775" algn="just" eaLnBrk="1" hangingPunct="1">
              <a:buFont typeface="Wingdings 2" pitchFamily="18" charset="2"/>
              <a:buNone/>
            </a:pPr>
            <a:endParaRPr lang="ru-RU" dirty="0" smtClean="0"/>
          </a:p>
          <a:p>
            <a:pPr marL="0" indent="358775" algn="just" eaLnBrk="1" hangingPunct="1">
              <a:buFont typeface="Wingdings 2" pitchFamily="18" charset="2"/>
              <a:buNone/>
            </a:pPr>
            <a:endParaRPr lang="ru-RU" sz="29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>
          <a:xfrm>
            <a:off x="214313" y="142875"/>
            <a:ext cx="8720137" cy="785813"/>
          </a:xfrm>
          <a:gradFill rotWithShape="1">
            <a:gsLst>
              <a:gs pos="0">
                <a:srgbClr val="83D3FF"/>
              </a:gs>
              <a:gs pos="50000">
                <a:srgbClr val="B5E2FF"/>
              </a:gs>
              <a:gs pos="100000">
                <a:srgbClr val="DBF0FF"/>
              </a:gs>
            </a:gsLst>
            <a:lin ang="2700000" scaled="1"/>
          </a:gradFill>
        </p:spPr>
        <p:txBody>
          <a:bodyPr/>
          <a:lstStyle/>
          <a:p>
            <a:pPr eaLnBrk="1" hangingPunct="1"/>
            <a:r>
              <a:rPr lang="ru-RU" sz="3600" b="1" smtClean="0">
                <a:solidFill>
                  <a:srgbClr val="C00000"/>
                </a:solidFill>
              </a:rPr>
              <a:t>Экономический потенциал Севера России</a:t>
            </a:r>
            <a:endParaRPr lang="ru-RU" sz="3600" smtClean="0">
              <a:solidFill>
                <a:srgbClr val="C00000"/>
              </a:solidFill>
            </a:endParaRPr>
          </a:p>
        </p:txBody>
      </p:sp>
      <p:sp>
        <p:nvSpPr>
          <p:cNvPr id="21507" name="Содержимое 2"/>
          <p:cNvSpPr>
            <a:spLocks noGrp="1"/>
          </p:cNvSpPr>
          <p:nvPr>
            <p:ph idx="1"/>
          </p:nvPr>
        </p:nvSpPr>
        <p:spPr>
          <a:xfrm>
            <a:off x="214313" y="928688"/>
            <a:ext cx="8715375" cy="5715000"/>
          </a:xfrm>
        </p:spPr>
        <p:txBody>
          <a:bodyPr rtlCol="0">
            <a:normAutofit lnSpcReduction="10000"/>
          </a:bodyPr>
          <a:lstStyle/>
          <a:p>
            <a:pPr marL="85725" indent="92075" algn="ctr" eaLnBrk="1" fontAlgn="auto" hangingPunct="1">
              <a:lnSpc>
                <a:spcPct val="110000"/>
              </a:lnSpc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ru-RU" sz="3500" b="1" dirty="0" smtClean="0"/>
              <a:t>На Севере:</a:t>
            </a:r>
          </a:p>
          <a:p>
            <a:pPr marL="85725" indent="92075" algn="just" eaLnBrk="1" fontAlgn="auto" hangingPunct="1">
              <a:lnSpc>
                <a:spcPct val="110000"/>
              </a:lnSpc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ru-RU" sz="3000" b="1" u="sng" dirty="0" smtClean="0">
                <a:solidFill>
                  <a:srgbClr val="C00000"/>
                </a:solidFill>
              </a:rPr>
              <a:t>производится</a:t>
            </a:r>
            <a:r>
              <a:rPr lang="ru-RU" sz="3000" b="1" dirty="0" smtClean="0">
                <a:solidFill>
                  <a:srgbClr val="C00000"/>
                </a:solidFill>
              </a:rPr>
              <a:t>:  </a:t>
            </a:r>
            <a:r>
              <a:rPr lang="ru-RU" sz="3000" dirty="0" smtClean="0"/>
              <a:t>более </a:t>
            </a:r>
            <a:r>
              <a:rPr lang="ru-RU" sz="3000" b="1" dirty="0" smtClean="0"/>
              <a:t>20%</a:t>
            </a:r>
            <a:r>
              <a:rPr lang="ru-RU" sz="3000" dirty="0" smtClean="0"/>
              <a:t> ВВП, </a:t>
            </a:r>
            <a:r>
              <a:rPr lang="ru-RU" sz="3000" b="1" dirty="0" smtClean="0"/>
              <a:t>18%</a:t>
            </a:r>
            <a:r>
              <a:rPr lang="ru-RU" sz="3000" dirty="0" smtClean="0"/>
              <a:t> электроэнергии, </a:t>
            </a:r>
            <a:r>
              <a:rPr lang="ru-RU" sz="3000" b="1" dirty="0" smtClean="0"/>
              <a:t> 25%</a:t>
            </a:r>
            <a:r>
              <a:rPr lang="ru-RU" sz="3000" dirty="0" smtClean="0"/>
              <a:t> лесной продукции </a:t>
            </a:r>
          </a:p>
          <a:p>
            <a:pPr marL="85725" indent="92075" algn="just" eaLnBrk="1" fontAlgn="auto" hangingPunct="1">
              <a:lnSpc>
                <a:spcPct val="11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000" b="1" u="sng" dirty="0" smtClean="0">
                <a:solidFill>
                  <a:srgbClr val="C00000"/>
                </a:solidFill>
              </a:rPr>
              <a:t>добывается:</a:t>
            </a:r>
            <a:r>
              <a:rPr lang="ru-RU" sz="3000" dirty="0" smtClean="0"/>
              <a:t> более </a:t>
            </a:r>
            <a:r>
              <a:rPr lang="ru-RU" sz="3000" b="1" dirty="0" smtClean="0"/>
              <a:t>90%</a:t>
            </a:r>
            <a:r>
              <a:rPr lang="ru-RU" sz="3000" dirty="0" smtClean="0"/>
              <a:t> природного газа, </a:t>
            </a:r>
            <a:r>
              <a:rPr lang="ru-RU" sz="3000" b="1" dirty="0" smtClean="0"/>
              <a:t>75%</a:t>
            </a:r>
            <a:r>
              <a:rPr lang="ru-RU" sz="3000" dirty="0" smtClean="0"/>
              <a:t> нефти, </a:t>
            </a:r>
            <a:r>
              <a:rPr lang="ru-RU" sz="3000" b="1" dirty="0" smtClean="0"/>
              <a:t>80%</a:t>
            </a:r>
            <a:r>
              <a:rPr lang="ru-RU" sz="3000" dirty="0" smtClean="0"/>
              <a:t> золота, </a:t>
            </a:r>
            <a:r>
              <a:rPr lang="ru-RU" sz="3000" b="1" dirty="0" smtClean="0"/>
              <a:t>90%</a:t>
            </a:r>
            <a:r>
              <a:rPr lang="ru-RU" sz="3000" dirty="0" smtClean="0"/>
              <a:t> меди и никеля, почти все алмазы, кобальт, платиноиды, апатитовый концентрат.</a:t>
            </a:r>
          </a:p>
          <a:p>
            <a:pPr marL="85725" indent="0" algn="just" eaLnBrk="1" fontAlgn="auto" hangingPunct="1">
              <a:lnSpc>
                <a:spcPct val="11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000" b="1" u="sng" dirty="0" smtClean="0">
                <a:solidFill>
                  <a:srgbClr val="C00000"/>
                </a:solidFill>
              </a:rPr>
              <a:t>В федеральном бюджете доля доходов</a:t>
            </a:r>
            <a:r>
              <a:rPr lang="ru-RU" sz="3000" b="1" dirty="0" smtClean="0">
                <a:solidFill>
                  <a:srgbClr val="C00000"/>
                </a:solidFill>
              </a:rPr>
              <a:t> </a:t>
            </a:r>
            <a:r>
              <a:rPr lang="ru-RU" sz="3000" dirty="0" smtClean="0"/>
              <a:t>от использования минерально-сырьевой базы Севера превышает </a:t>
            </a:r>
            <a:r>
              <a:rPr lang="ru-RU" sz="3000" b="1" dirty="0" smtClean="0">
                <a:solidFill>
                  <a:srgbClr val="C00000"/>
                </a:solidFill>
              </a:rPr>
              <a:t>40%</a:t>
            </a:r>
            <a:r>
              <a:rPr lang="ru-RU" sz="3000" dirty="0" smtClean="0"/>
              <a:t>, а доля валютных поступлений – </a:t>
            </a:r>
            <a:r>
              <a:rPr lang="ru-RU" sz="3000" b="1" dirty="0" smtClean="0">
                <a:solidFill>
                  <a:srgbClr val="C00000"/>
                </a:solidFill>
              </a:rPr>
              <a:t>80%</a:t>
            </a:r>
            <a:r>
              <a:rPr lang="ru-RU" sz="3000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Заголовок 1"/>
          <p:cNvSpPr>
            <a:spLocks noGrp="1"/>
          </p:cNvSpPr>
          <p:nvPr>
            <p:ph type="title"/>
          </p:nvPr>
        </p:nvSpPr>
        <p:spPr>
          <a:xfrm>
            <a:off x="285750" y="142875"/>
            <a:ext cx="8648700" cy="1274763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800" b="1" dirty="0" smtClean="0"/>
              <a:t>Перечень субъектов Российской Федерации, </a:t>
            </a:r>
            <a:br>
              <a:rPr lang="ru-RU" sz="2800" b="1" dirty="0" smtClean="0"/>
            </a:br>
            <a:r>
              <a:rPr lang="ru-RU" sz="2800" b="1" dirty="0" smtClean="0"/>
              <a:t>включенных в перечень районов Крайнего Севера </a:t>
            </a:r>
            <a:br>
              <a:rPr lang="ru-RU" sz="2800" b="1" dirty="0" smtClean="0"/>
            </a:br>
            <a:r>
              <a:rPr lang="ru-RU" sz="2800" b="1" dirty="0" smtClean="0"/>
              <a:t>и приравненных к ним местностей </a:t>
            </a: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half" idx="1"/>
          </p:nvPr>
        </p:nvGraphicFramePr>
        <p:xfrm>
          <a:off x="428596" y="1500174"/>
          <a:ext cx="3871914" cy="50482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Содержимое 4"/>
          <p:cNvGraphicFramePr>
            <a:graphicFrameLocks noGrp="1"/>
          </p:cNvGraphicFramePr>
          <p:nvPr>
            <p:ph sz="half" idx="2"/>
          </p:nvPr>
        </p:nvGraphicFramePr>
        <p:xfrm>
          <a:off x="4786314" y="1595438"/>
          <a:ext cx="3929090" cy="50482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b="1" dirty="0" smtClean="0"/>
              <a:t>Перечень субъектов Российской Федерации, </a:t>
            </a:r>
            <a:br>
              <a:rPr lang="ru-RU" sz="2400" b="1" dirty="0" smtClean="0"/>
            </a:br>
            <a:r>
              <a:rPr lang="ru-RU" sz="2400" b="1" u="sng" dirty="0" smtClean="0"/>
              <a:t>часть территорий</a:t>
            </a:r>
            <a:r>
              <a:rPr lang="ru-RU" sz="2400" b="1" dirty="0" smtClean="0"/>
              <a:t> которых включена в перечень районов Крайнего Севера и приравненных к ним местностей</a:t>
            </a:r>
            <a:endParaRPr lang="ru-RU" sz="24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51520" y="1844824"/>
            <a:ext cx="2694584" cy="769441"/>
          </a:xfrm>
          <a:prstGeom prst="rect">
            <a:avLst/>
          </a:prstGeom>
          <a:ln w="38100">
            <a:solidFill>
              <a:srgbClr val="C00000"/>
            </a:solidFill>
          </a:ln>
        </p:spPr>
        <p:txBody>
          <a:bodyPr wrap="none">
            <a:spAutoFit/>
          </a:bodyPr>
          <a:lstStyle/>
          <a:p>
            <a:r>
              <a:rPr lang="ru-RU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Забайкальский край</a:t>
            </a:r>
          </a:p>
          <a:p>
            <a:endParaRPr lang="ru-RU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51520" y="2780928"/>
            <a:ext cx="2701381" cy="769441"/>
          </a:xfrm>
          <a:prstGeom prst="rect">
            <a:avLst/>
          </a:prstGeom>
          <a:ln w="38100">
            <a:solidFill>
              <a:srgbClr val="C00000"/>
            </a:solidFill>
          </a:ln>
        </p:spPr>
        <p:txBody>
          <a:bodyPr wrap="none">
            <a:spAutoFit/>
          </a:bodyPr>
          <a:lstStyle/>
          <a:p>
            <a:r>
              <a:rPr lang="ru-RU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Красноярский край  </a:t>
            </a:r>
          </a:p>
          <a:p>
            <a:endParaRPr lang="ru-RU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51520" y="3717032"/>
            <a:ext cx="2722220" cy="769441"/>
          </a:xfrm>
          <a:prstGeom prst="rect">
            <a:avLst/>
          </a:prstGeom>
          <a:ln w="38100">
            <a:solidFill>
              <a:srgbClr val="C00000"/>
            </a:solidFill>
          </a:ln>
        </p:spPr>
        <p:txBody>
          <a:bodyPr wrap="none">
            <a:spAutoFit/>
          </a:bodyPr>
          <a:lstStyle/>
          <a:p>
            <a:r>
              <a:rPr lang="ru-RU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Пермский край          </a:t>
            </a:r>
          </a:p>
          <a:p>
            <a:endParaRPr lang="ru-RU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51520" y="4653136"/>
            <a:ext cx="2719014" cy="769441"/>
          </a:xfrm>
          <a:prstGeom prst="rect">
            <a:avLst/>
          </a:prstGeom>
          <a:ln w="38100">
            <a:solidFill>
              <a:srgbClr val="C00000"/>
            </a:solidFill>
          </a:ln>
        </p:spPr>
        <p:txBody>
          <a:bodyPr wrap="none">
            <a:spAutoFit/>
          </a:bodyPr>
          <a:lstStyle/>
          <a:p>
            <a:r>
              <a:rPr lang="ru-RU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Приморский край     </a:t>
            </a:r>
          </a:p>
          <a:p>
            <a:endParaRPr lang="ru-RU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55467" y="5589240"/>
            <a:ext cx="2732357" cy="769441"/>
          </a:xfrm>
          <a:prstGeom prst="rect">
            <a:avLst/>
          </a:prstGeom>
          <a:ln w="38100"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r>
              <a:rPr lang="ru-RU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Хабаровский край     </a:t>
            </a:r>
          </a:p>
          <a:p>
            <a:endParaRPr lang="ru-RU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275856" y="1844824"/>
            <a:ext cx="2717732" cy="769441"/>
          </a:xfrm>
          <a:prstGeom prst="rect">
            <a:avLst/>
          </a:prstGeom>
          <a:ln w="38100">
            <a:solidFill>
              <a:srgbClr val="C00000"/>
            </a:solidFill>
          </a:ln>
        </p:spPr>
        <p:txBody>
          <a:bodyPr wrap="none">
            <a:spAutoFit/>
          </a:bodyPr>
          <a:lstStyle/>
          <a:p>
            <a:r>
              <a:rPr lang="ru-RU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Республика Алтай     </a:t>
            </a:r>
          </a:p>
          <a:p>
            <a:endParaRPr lang="ru-RU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300192" y="1844824"/>
            <a:ext cx="2650854" cy="769441"/>
          </a:xfrm>
          <a:prstGeom prst="rect">
            <a:avLst/>
          </a:prstGeom>
          <a:ln w="38100">
            <a:solidFill>
              <a:srgbClr val="C00000"/>
            </a:solidFill>
          </a:ln>
        </p:spPr>
        <p:txBody>
          <a:bodyPr wrap="none">
            <a:spAutoFit/>
          </a:bodyPr>
          <a:lstStyle/>
          <a:p>
            <a:r>
              <a:rPr lang="ru-RU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Амурская область    </a:t>
            </a:r>
          </a:p>
          <a:p>
            <a:endParaRPr lang="ru-RU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275856" y="2780928"/>
            <a:ext cx="2721258" cy="769441"/>
          </a:xfrm>
          <a:prstGeom prst="rect">
            <a:avLst/>
          </a:prstGeom>
          <a:ln w="38100">
            <a:solidFill>
              <a:srgbClr val="C00000"/>
            </a:solidFill>
          </a:ln>
        </p:spPr>
        <p:txBody>
          <a:bodyPr wrap="none">
            <a:spAutoFit/>
          </a:bodyPr>
          <a:lstStyle/>
          <a:p>
            <a:r>
              <a:rPr lang="ru-RU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Республика Бурятия </a:t>
            </a:r>
          </a:p>
          <a:p>
            <a:endParaRPr lang="ru-RU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6300192" y="2780928"/>
            <a:ext cx="2647776" cy="769441"/>
          </a:xfrm>
          <a:prstGeom prst="rect">
            <a:avLst/>
          </a:prstGeom>
          <a:ln w="38100">
            <a:solidFill>
              <a:srgbClr val="C00000"/>
            </a:solidFill>
          </a:ln>
        </p:spPr>
        <p:txBody>
          <a:bodyPr wrap="none">
            <a:spAutoFit/>
          </a:bodyPr>
          <a:lstStyle/>
          <a:p>
            <a:r>
              <a:rPr lang="ru-RU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Иркутская область   </a:t>
            </a:r>
          </a:p>
          <a:p>
            <a:endParaRPr lang="ru-RU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6300192" y="3717032"/>
            <a:ext cx="2658613" cy="769441"/>
          </a:xfrm>
          <a:prstGeom prst="rect">
            <a:avLst/>
          </a:prstGeom>
          <a:ln w="38100">
            <a:solidFill>
              <a:srgbClr val="C00000"/>
            </a:solidFill>
          </a:ln>
        </p:spPr>
        <p:txBody>
          <a:bodyPr wrap="none">
            <a:spAutoFit/>
          </a:bodyPr>
          <a:lstStyle/>
          <a:p>
            <a:r>
              <a:rPr lang="ru-RU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Томская область       </a:t>
            </a:r>
          </a:p>
          <a:p>
            <a:endParaRPr lang="ru-RU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6300192" y="4653136"/>
            <a:ext cx="2639633" cy="769441"/>
          </a:xfrm>
          <a:prstGeom prst="rect">
            <a:avLst/>
          </a:prstGeom>
          <a:ln w="38100">
            <a:solidFill>
              <a:srgbClr val="C00000"/>
            </a:solidFill>
          </a:ln>
        </p:spPr>
        <p:txBody>
          <a:bodyPr wrap="none">
            <a:spAutoFit/>
          </a:bodyPr>
          <a:lstStyle/>
          <a:p>
            <a:r>
              <a:rPr lang="ru-RU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Тюменская область </a:t>
            </a:r>
          </a:p>
          <a:p>
            <a:endParaRPr lang="ru-RU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:\Публикации\Публикации-2017\Арктика Экономика и Экология\Редакция\рис 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980728"/>
            <a:ext cx="7776864" cy="4210509"/>
          </a:xfrm>
          <a:prstGeom prst="rect">
            <a:avLst/>
          </a:prstGeom>
          <a:noFill/>
        </p:spPr>
      </p:pic>
      <p:sp>
        <p:nvSpPr>
          <p:cNvPr id="28674" name="TextBox 10"/>
          <p:cNvSpPr txBox="1">
            <a:spLocks noChangeArrowheads="1"/>
          </p:cNvSpPr>
          <p:nvPr/>
        </p:nvSpPr>
        <p:spPr bwMode="auto">
          <a:xfrm>
            <a:off x="0" y="6381750"/>
            <a:ext cx="9144000" cy="3683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altLang="ru-RU"/>
          </a:p>
        </p:txBody>
      </p:sp>
      <p:sp>
        <p:nvSpPr>
          <p:cNvPr id="28676" name="Прямоугольник 14"/>
          <p:cNvSpPr>
            <a:spLocks noChangeArrowheads="1"/>
          </p:cNvSpPr>
          <p:nvPr/>
        </p:nvSpPr>
        <p:spPr bwMode="auto">
          <a:xfrm>
            <a:off x="179388" y="5157788"/>
            <a:ext cx="8785225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1200" dirty="0"/>
              <a:t>1 — Мурманская область, 2 — Республика Карелия, 3 — Ненецкий автономный округ (АО), 4 — Архангельская область, 5 — Республика Коми, 6 — Пермский край, 7 — Ямало-Ненецкий АО, 8 — Ханты-Мансийский АО, 9 — Тюменская область, 10 — Красноярский край, 11 — Томская область, 12 — Республика Алтай, 13 — Республика Тыва, 14 — Республика Саха (Якутия), 15 — Иркутская область, 16 — Республика Бурятия, 17 — Забайкальский край, 18 — Амурская область, 19 — Чукотский АО, 20 — Магаданская область, 21 — Хабаровский край, 22 — Приморский край, 23 — Сахалинская область, 24 — Камчатский край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50825" y="188913"/>
            <a:ext cx="8642350" cy="46166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400" dirty="0"/>
              <a:t>Районирование Российского </a:t>
            </a:r>
            <a:r>
              <a:rPr lang="ru-RU" sz="2400" dirty="0" smtClean="0"/>
              <a:t>Севера</a:t>
            </a:r>
            <a:endParaRPr lang="ru-RU" sz="24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28678" name="Прямоугольник 16"/>
          <p:cNvSpPr>
            <a:spLocks noChangeArrowheads="1"/>
          </p:cNvSpPr>
          <p:nvPr/>
        </p:nvSpPr>
        <p:spPr bwMode="auto">
          <a:xfrm>
            <a:off x="179512" y="6165304"/>
            <a:ext cx="8785225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300" b="1" dirty="0"/>
              <a:t>Источник: </a:t>
            </a:r>
            <a:r>
              <a:rPr lang="ru-RU" sz="1300" i="1" dirty="0"/>
              <a:t>Фаузер В. В., Лыткина</a:t>
            </a:r>
            <a:r>
              <a:rPr lang="en-US" sz="1300" i="1" dirty="0"/>
              <a:t> </a:t>
            </a:r>
            <a:r>
              <a:rPr lang="ru-RU" sz="1300" i="1" dirty="0"/>
              <a:t>Т.</a:t>
            </a:r>
            <a:r>
              <a:rPr lang="en-US" sz="1300" i="1" dirty="0"/>
              <a:t> </a:t>
            </a:r>
            <a:r>
              <a:rPr lang="ru-RU" sz="1300" i="1" dirty="0"/>
              <a:t>С., Смирнов А. В. </a:t>
            </a:r>
            <a:r>
              <a:rPr lang="ru-RU" sz="1300" dirty="0"/>
              <a:t>Дифференциация арктических территорий по степени заселенности и экономической освоенности // Арктика: экология и экономика.</a:t>
            </a:r>
            <a:r>
              <a:rPr lang="en-US" sz="1300" dirty="0"/>
              <a:t> </a:t>
            </a:r>
            <a:r>
              <a:rPr lang="ru-RU" sz="1300" dirty="0"/>
              <a:t>— 2017. — № 4 (28).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Box 10"/>
          <p:cNvSpPr txBox="1">
            <a:spLocks noChangeArrowheads="1"/>
          </p:cNvSpPr>
          <p:nvPr/>
        </p:nvSpPr>
        <p:spPr bwMode="auto">
          <a:xfrm>
            <a:off x="0" y="6381750"/>
            <a:ext cx="9144000" cy="3683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altLang="ru-RU"/>
          </a:p>
        </p:txBody>
      </p:sp>
      <p:pic>
        <p:nvPicPr>
          <p:cNvPr id="28675" name="Рисунок 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2300" y="981075"/>
            <a:ext cx="7621588" cy="411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76" name="Прямоугольник 14"/>
          <p:cNvSpPr>
            <a:spLocks noChangeArrowheads="1"/>
          </p:cNvSpPr>
          <p:nvPr/>
        </p:nvSpPr>
        <p:spPr bwMode="auto">
          <a:xfrm>
            <a:off x="179388" y="5157788"/>
            <a:ext cx="8785225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1200" dirty="0"/>
              <a:t>1 — Мурманская область, 2 — Республика Карелия, 3 — Ненецкий автономный округ (АО), 4 — Архангельская область, 5 — Республика Коми, 6 — Пермский край, 7 — Ямало-Ненецкий АО, 8 — Ханты-Мансийский АО, 9 — Тюменская область, 10 — Красноярский край, 11 — Томская область, 12 — Республика Алтай, 13 — Республика Тыва, 14 — Республика Саха (Якутия), 15 — Иркутская область, 16 — Республика Бурятия, 17 — Забайкальский край, 18 — Амурская область, 19 — Чукотский АО, 20 — Магаданская область, 21 — Хабаровский край, 22 — Приморский край, 23 — Сахалинская область, 24 — Камчатский край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50825" y="188913"/>
            <a:ext cx="8642350" cy="8302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400" dirty="0"/>
              <a:t>Районирование Российского Севера с учетом арктических территорий</a:t>
            </a:r>
            <a:endParaRPr lang="ru-RU" sz="24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28678" name="Прямоугольник 16"/>
          <p:cNvSpPr>
            <a:spLocks noChangeArrowheads="1"/>
          </p:cNvSpPr>
          <p:nvPr/>
        </p:nvSpPr>
        <p:spPr bwMode="auto">
          <a:xfrm>
            <a:off x="179512" y="6165304"/>
            <a:ext cx="8785225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300" b="1" dirty="0"/>
              <a:t>Источник: </a:t>
            </a:r>
            <a:r>
              <a:rPr lang="ru-RU" sz="1300" i="1" dirty="0"/>
              <a:t>Фаузер В. В., Лыткина</a:t>
            </a:r>
            <a:r>
              <a:rPr lang="en-US" sz="1300" i="1" dirty="0"/>
              <a:t> </a:t>
            </a:r>
            <a:r>
              <a:rPr lang="ru-RU" sz="1300" i="1" dirty="0"/>
              <a:t>Т.</a:t>
            </a:r>
            <a:r>
              <a:rPr lang="en-US" sz="1300" i="1" dirty="0"/>
              <a:t> </a:t>
            </a:r>
            <a:r>
              <a:rPr lang="ru-RU" sz="1300" i="1" dirty="0"/>
              <a:t>С., Смирнов А. В. </a:t>
            </a:r>
            <a:r>
              <a:rPr lang="ru-RU" sz="1300" dirty="0"/>
              <a:t>Дифференциация арктических территорий по степени заселенности и экономической освоенности // Арктика: экология и экономика.</a:t>
            </a:r>
            <a:r>
              <a:rPr lang="en-US" sz="1300" dirty="0"/>
              <a:t> </a:t>
            </a:r>
            <a:r>
              <a:rPr lang="ru-RU" sz="1300" dirty="0"/>
              <a:t>— 2017. — № 4 (28).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640960" cy="1143000"/>
          </a:xfrm>
          <a:solidFill>
            <a:srgbClr val="FFC000"/>
          </a:solidFill>
        </p:spPr>
        <p:txBody>
          <a:bodyPr>
            <a:noAutofit/>
          </a:bodyPr>
          <a:lstStyle/>
          <a:p>
            <a:r>
              <a:rPr lang="ru-RU" sz="2400" b="1" dirty="0" smtClean="0">
                <a:latin typeface="Arial" pitchFamily="34" charset="0"/>
                <a:cs typeface="Arial" pitchFamily="34" charset="0"/>
              </a:rPr>
              <a:t>«Повестка дня на ХХI век»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400" dirty="0" smtClean="0">
                <a:latin typeface="Arial" pitchFamily="34" charset="0"/>
                <a:cs typeface="Arial" pitchFamily="34" charset="0"/>
              </a:rPr>
            </a:br>
            <a:r>
              <a:rPr lang="ru-RU" sz="2400" dirty="0" smtClean="0">
                <a:latin typeface="Arial" pitchFamily="34" charset="0"/>
                <a:cs typeface="Arial" pitchFamily="34" charset="0"/>
              </a:rPr>
              <a:t>принята 3-14 июня 1992 г. в Рио-де-Жанейро  </a:t>
            </a:r>
            <a:br>
              <a:rPr lang="ru-RU" sz="2400" dirty="0" smtClean="0">
                <a:latin typeface="Arial" pitchFamily="34" charset="0"/>
                <a:cs typeface="Arial" pitchFamily="34" charset="0"/>
              </a:rPr>
            </a:br>
            <a:r>
              <a:rPr lang="ru-RU" sz="2400" dirty="0" smtClean="0">
                <a:latin typeface="Arial" pitchFamily="34" charset="0"/>
                <a:cs typeface="Arial" pitchFamily="34" charset="0"/>
              </a:rPr>
              <a:t>на конференции ООН по окружающей среде и развитию 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412776"/>
            <a:ext cx="8640960" cy="532859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100" b="1" dirty="0" smtClean="0">
                <a:latin typeface="Arial" pitchFamily="34" charset="0"/>
                <a:cs typeface="Arial" pitchFamily="34" charset="0"/>
              </a:rPr>
              <a:t>Глава 5 «Динамика населения и устойчивое развитие» </a:t>
            </a:r>
          </a:p>
          <a:p>
            <a:pPr algn="just">
              <a:buNone/>
            </a:pPr>
            <a:r>
              <a:rPr lang="ru-RU" sz="2100" b="1" u="sng" dirty="0" smtClean="0">
                <a:latin typeface="Arial" pitchFamily="34" charset="0"/>
                <a:cs typeface="Arial" pitchFamily="34" charset="0"/>
              </a:rPr>
              <a:t>Программная область: </a:t>
            </a:r>
          </a:p>
          <a:p>
            <a:pPr marL="0" algn="just">
              <a:buNone/>
            </a:pPr>
            <a:r>
              <a:rPr lang="ru-RU" sz="2100" dirty="0" smtClean="0">
                <a:latin typeface="Arial" pitchFamily="34" charset="0"/>
                <a:cs typeface="Arial" pitchFamily="34" charset="0"/>
              </a:rPr>
              <a:t>накопление и распространение знаний о связях между демографическими тенденциями и факторами и устойчивым развитием.</a:t>
            </a:r>
          </a:p>
          <a:p>
            <a:pPr algn="just">
              <a:lnSpc>
                <a:spcPct val="120000"/>
              </a:lnSpc>
              <a:buNone/>
            </a:pPr>
            <a:r>
              <a:rPr lang="ru-RU" sz="2100" b="1" u="sng" dirty="0" smtClean="0">
                <a:latin typeface="Arial" pitchFamily="34" charset="0"/>
                <a:cs typeface="Arial" pitchFamily="34" charset="0"/>
              </a:rPr>
              <a:t>Цели устойчивого развития:</a:t>
            </a:r>
          </a:p>
          <a:p>
            <a:pPr marL="0" indent="542925" algn="just">
              <a:lnSpc>
                <a:spcPct val="120000"/>
              </a:lnSpc>
              <a:buNone/>
            </a:pPr>
            <a:r>
              <a:rPr lang="ru-RU" sz="2100" b="1" dirty="0" smtClean="0">
                <a:latin typeface="Arial" pitchFamily="34" charset="0"/>
                <a:cs typeface="Arial" pitchFamily="34" charset="0"/>
              </a:rPr>
              <a:t>а)</a:t>
            </a:r>
            <a:r>
              <a:rPr lang="ru-RU" sz="2100" dirty="0" smtClean="0">
                <a:latin typeface="Arial" pitchFamily="34" charset="0"/>
                <a:cs typeface="Arial" pitchFamily="34" charset="0"/>
              </a:rPr>
              <a:t> обеспечить учет демографических тенденций и факторов в глобальном анализе проблем охраны окружающей среды и развития;  </a:t>
            </a:r>
          </a:p>
          <a:p>
            <a:pPr marL="0" indent="542925" algn="just">
              <a:lnSpc>
                <a:spcPct val="120000"/>
              </a:lnSpc>
              <a:buNone/>
            </a:pPr>
            <a:r>
              <a:rPr lang="ru-RU" sz="2100" b="1" dirty="0" smtClean="0">
                <a:latin typeface="Arial" pitchFamily="34" charset="0"/>
                <a:cs typeface="Arial" pitchFamily="34" charset="0"/>
              </a:rPr>
              <a:t>б) </a:t>
            </a:r>
            <a:r>
              <a:rPr lang="ru-RU" sz="2100" dirty="0" smtClean="0">
                <a:latin typeface="Arial" pitchFamily="34" charset="0"/>
                <a:cs typeface="Arial" pitchFamily="34" charset="0"/>
              </a:rPr>
              <a:t>обеспечить более глубокое понимание взаимосвязи между динамикой народонаселения, развитием технологии, особенностями поведения, обусловленными этнической культурой, состоянием природных ресурсов и естественных систем жизнеобеспечения.</a:t>
            </a:r>
          </a:p>
          <a:p>
            <a:pPr algn="just">
              <a:buNone/>
            </a:pPr>
            <a:endParaRPr lang="ru-RU" sz="24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3347</TotalTime>
  <Words>2038</Words>
  <Application>Microsoft Office PowerPoint</Application>
  <PresentationFormat>Экран (4:3)</PresentationFormat>
  <Paragraphs>472</Paragraphs>
  <Slides>26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27" baseType="lpstr">
      <vt:lpstr>Тема Office</vt:lpstr>
      <vt:lpstr>Демографические и трудовые факторы устойчивого развития  северных территорий России</vt:lpstr>
      <vt:lpstr>  Доклад подготовлен в рамках выполнения НИР «Демографический и трудовой факторы устойчивого развития северных регионов России» (№ ГР АААА-А16-116021210329-2, 2016-2018 гг.) </vt:lpstr>
      <vt:lpstr>Территория и численность населения Севера России на 01.01.2017 г.</vt:lpstr>
      <vt:lpstr>Экономический потенциал Севера России</vt:lpstr>
      <vt:lpstr>Перечень субъектов Российской Федерации,  включенных в перечень районов Крайнего Севера  и приравненных к ним местностей </vt:lpstr>
      <vt:lpstr>Перечень субъектов Российской Федерации,  часть территорий которых включена в перечень районов Крайнего Севера и приравненных к ним местностей</vt:lpstr>
      <vt:lpstr>Слайд 7</vt:lpstr>
      <vt:lpstr>Слайд 8</vt:lpstr>
      <vt:lpstr>«Повестка дня на ХХI век»  принята 3-14 июня 1992 г. в Рио-де-Жанейро   на конференции ООН по окружающей среде и развитию </vt:lpstr>
      <vt:lpstr>   КОНЦЕПЦИЯ ПЕРЕХОДА РОССИЙСКОЙ ФЕДЕРАЦИИ К УСТОЙЧИВОМУ РАЗВИТИЮ  (Указ Президента РФ от 01.04.1996 г., № 440)   </vt:lpstr>
      <vt:lpstr>КОНЦЕПЦИЯ ПЕРЕХОДА РОССИЙСКОЙ ФЕДЕРАЦИИ  К УСТОЙЧИВОМУ РАЗВИТИЮ  (Указ Президента РФ от 01.04.1996 г., № 440)</vt:lpstr>
      <vt:lpstr>Резолюция, принятая Генеральной Ассамблеей 25 сентября 2015 г.</vt:lpstr>
      <vt:lpstr>Определение устойчивости демографических процессов</vt:lpstr>
      <vt:lpstr>Для оценки УР нужны индикаторы и показатели</vt:lpstr>
      <vt:lpstr>Слайд 15</vt:lpstr>
      <vt:lpstr>Слайд 16</vt:lpstr>
      <vt:lpstr>Демографические показатели для оценки УР </vt:lpstr>
      <vt:lpstr>Слайд 18</vt:lpstr>
      <vt:lpstr>Ранжирование северных регионов по степени УР по демографическим показателям</vt:lpstr>
      <vt:lpstr>Демографические и трудовые факторы  устойчивого развития Севера России (опрос экспертов)</vt:lpstr>
      <vt:lpstr>Значимость демографических показателей УР (опрос экспертов)</vt:lpstr>
      <vt:lpstr>Значимость трудовых показателей УР (опрос экспертов)</vt:lpstr>
      <vt:lpstr>Слайд 23</vt:lpstr>
      <vt:lpstr>Слайд 24</vt:lpstr>
      <vt:lpstr>Группировка северных регионов России  по индексам устойчивого развития в 2015 г.</vt:lpstr>
      <vt:lpstr>ВЫВОДЫ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Демографические аспекты устойчивого развития северных  территорий России</dc:title>
  <dc:creator>Ghost</dc:creator>
  <cp:lastModifiedBy>412-Fauzer</cp:lastModifiedBy>
  <cp:revision>288</cp:revision>
  <dcterms:modified xsi:type="dcterms:W3CDTF">2017-11-23T12:46:57Z</dcterms:modified>
</cp:coreProperties>
</file>